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Inter SemiBold"/>
      <p:regular r:id="rId20"/>
      <p:bold r:id="rId21"/>
      <p:italic r:id="rId22"/>
      <p:boldItalic r:id="rId23"/>
    </p:embeddedFont>
    <p:embeddedFont>
      <p:font typeface="Inter"/>
      <p:regular r:id="rId24"/>
      <p:bold r:id="rId25"/>
      <p:italic r:id="rId26"/>
      <p:boldItalic r:id="rId27"/>
    </p:embeddedFont>
    <p:embeddedFont>
      <p:font typeface="Urbanis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7BC92F-EE7A-448A-8177-41D254F7B950}">
  <a:tblStyle styleId="{5E7BC92F-EE7A-448A-8177-41D254F7B9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regular.fntdata"/><Relationship Id="rId22" Type="http://schemas.openxmlformats.org/officeDocument/2006/relationships/font" Target="fonts/InterSemiBold-italic.fntdata"/><Relationship Id="rId21" Type="http://schemas.openxmlformats.org/officeDocument/2006/relationships/font" Target="fonts/InterSemiBold-bold.fntdata"/><Relationship Id="rId24" Type="http://schemas.openxmlformats.org/officeDocument/2006/relationships/font" Target="fonts/Inter-regular.fntdata"/><Relationship Id="rId23" Type="http://schemas.openxmlformats.org/officeDocument/2006/relationships/font" Target="fonts/Inter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-italic.fntdata"/><Relationship Id="rId25" Type="http://schemas.openxmlformats.org/officeDocument/2006/relationships/font" Target="fonts/Inter-bold.fntdata"/><Relationship Id="rId28" Type="http://schemas.openxmlformats.org/officeDocument/2006/relationships/font" Target="fonts/Urbanist-regular.fntdata"/><Relationship Id="rId27" Type="http://schemas.openxmlformats.org/officeDocument/2006/relationships/font" Target="fonts/Int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rbanis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rbanist-boldItalic.fntdata"/><Relationship Id="rId30" Type="http://schemas.openxmlformats.org/officeDocument/2006/relationships/font" Target="fonts/Urbanis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Relationship Id="rId7" Type="http://schemas.openxmlformats.org/officeDocument/2006/relationships/image" Target="../media/image26.png"/><Relationship Id="rId8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3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Relationship Id="rId6" Type="http://schemas.openxmlformats.org/officeDocument/2006/relationships/image" Target="../media/image31.png"/><Relationship Id="rId7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37.png"/><Relationship Id="rId6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30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8562" y="4475261"/>
            <a:ext cx="47148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4500" y="1649313"/>
            <a:ext cx="1143000" cy="35718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860595" y="2387500"/>
            <a:ext cx="6470808" cy="75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Kubernetes Security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486150" y="3332261"/>
            <a:ext cx="5219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A Blueprint for Hardening Clusters in Production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738562" y="4827686"/>
            <a:ext cx="47148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A Comprehensive Technical Guide for DevOps &amp; Cloud Engineers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6" name="Google Shape;2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7" name="Google Shape;21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15455"/>
            <a:ext cx="3492549" cy="392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8" name="Google Shape;21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215455"/>
            <a:ext cx="3492549" cy="392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9" name="Google Shape;21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215455"/>
            <a:ext cx="3492549" cy="392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/>
        </p:nvSpPr>
        <p:spPr>
          <a:xfrm>
            <a:off x="571500" y="1777305"/>
            <a:ext cx="11049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do we detect an attack in progress?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866775" y="3244155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Anomaly Detection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866775" y="3748980"/>
            <a:ext cx="2901999" cy="135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Falco uses eBPF to monitor system calls at the kernel level. It alerts on suspicious behavior like a shell being spawned in a pod or a sensitive file being read.</a:t>
            </a:r>
            <a:endParaRPr/>
          </a:p>
        </p:txBody>
      </p:sp>
      <p:pic>
        <p:nvPicPr>
          <p:cNvPr descr="image.png" id="223" name="Google Shape;22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5074" y="2510730"/>
            <a:ext cx="2901999" cy="329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8423374" y="3244155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Real-time Response</a:t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8423374" y="3748980"/>
            <a:ext cx="2901999" cy="135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By integrating Falco with your SIEM, you can trigger automated responses—like killing a compromised pod—immediately upon detection.</a:t>
            </a:r>
            <a:endParaRPr/>
          </a:p>
        </p:txBody>
      </p:sp>
      <p:pic>
        <p:nvPicPr>
          <p:cNvPr descr="image.png" id="226" name="Google Shape;226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6775" y="2548830"/>
            <a:ext cx="4286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7" name="Google Shape;22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3374" y="2548830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571500" y="88761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RUNTIME DEFENSE: FALCO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3" name="Google Shape;2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4" name="Google Shape;23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20242"/>
            <a:ext cx="2547937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5" name="Google Shape;23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5187" y="2420242"/>
            <a:ext cx="2547937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6" name="Google Shape;2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875" y="2420242"/>
            <a:ext cx="2547937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7" name="Google Shape;23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72562" y="2420242"/>
            <a:ext cx="2547937" cy="268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 txBox="1"/>
          <p:nvPr/>
        </p:nvSpPr>
        <p:spPr>
          <a:xfrm>
            <a:off x="571500" y="1982092"/>
            <a:ext cx="11049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does this all fit together in production?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571500" y="5482530"/>
            <a:ext cx="110490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22D3EE"/>
                </a:solidFill>
                <a:latin typeface="Inter"/>
                <a:ea typeface="Inter"/>
                <a:cs typeface="Inter"/>
                <a:sym typeface="Inter"/>
              </a:rPr>
              <a:t>Security is a process, not a destination. Harden every layer.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866775" y="2982217"/>
            <a:ext cx="2055256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Layer 1: Code &amp; Image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866775" y="3810892"/>
            <a:ext cx="1957387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Scanning, signing, and minimizing base images (Distroless).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3700462" y="2982217"/>
            <a:ext cx="2055256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Layer 2: Cluster Config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3700462" y="3810892"/>
            <a:ext cx="1957387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API hardening, etcd encryption, and RBAC lockdown.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6534150" y="2982217"/>
            <a:ext cx="2055256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Layer 3: Workload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6534150" y="3810892"/>
            <a:ext cx="1957387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Pod Security Admission and Network Policies.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9367837" y="2982217"/>
            <a:ext cx="2055256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Layer 4: Runtime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9367837" y="3810892"/>
            <a:ext cx="1957387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Continuous monitoring and anomaly detection with Falco.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571500" y="88761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PUTTING IT TOGETHER: LAYERED DEFENSE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3" name="Google Shape;2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 txBox="1"/>
          <p:nvPr/>
        </p:nvSpPr>
        <p:spPr>
          <a:xfrm>
            <a:off x="571500" y="2820292"/>
            <a:ext cx="57007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Q: Is etcd encryption performance-heavy?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571500" y="3325117"/>
            <a:ext cx="542925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A: The overhead is negligible for most clusters, but using a KMS provider adds some latency to Secret operations.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571500" y="4134742"/>
            <a:ext cx="57007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Q: Should I use Pod Security Policies?</a:t>
            </a:r>
            <a:endParaRPr/>
          </a:p>
        </p:txBody>
      </p:sp>
      <p:sp>
        <p:nvSpPr>
          <p:cNvPr id="257" name="Google Shape;257;p24"/>
          <p:cNvSpPr txBox="1"/>
          <p:nvPr/>
        </p:nvSpPr>
        <p:spPr>
          <a:xfrm>
            <a:off x="571500" y="4639567"/>
            <a:ext cx="542925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A: No, PSP is deprecated. Move to Pod Security Admission (PSA) or policy engines like Kyverno/OPA.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6191250" y="2820292"/>
            <a:ext cx="57007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Q: How often should I run kube-bench?</a:t>
            </a:r>
            <a:endParaRPr/>
          </a:p>
        </p:txBody>
      </p:sp>
      <p:sp>
        <p:nvSpPr>
          <p:cNvPr id="259" name="Google Shape;259;p24"/>
          <p:cNvSpPr txBox="1"/>
          <p:nvPr/>
        </p:nvSpPr>
        <p:spPr>
          <a:xfrm>
            <a:off x="6191250" y="3325117"/>
            <a:ext cx="542925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A: At least weekly, and ideally after every major cluster upgrade or configuration change.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6191250" y="4134742"/>
            <a:ext cx="57007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Q: Do I need a Service Mesh for security?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6191250" y="4639567"/>
            <a:ext cx="542925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A: Not strictly, but meshes like Istio simplify mTLS and complex network policies at scale.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571500" y="88761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FREQUENTLY ASKED QUESTIONS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7" name="Google Shape;2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295275" y="1203874"/>
            <a:ext cx="11601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22D3EE"/>
                </a:solidFill>
                <a:latin typeface="Inter"/>
                <a:ea typeface="Inter"/>
                <a:cs typeface="Inter"/>
                <a:sym typeface="Inter"/>
              </a:rPr>
              <a:t>Thank you for joining the session on Kubernetes Hardening.</a:t>
            </a:r>
            <a:endParaRPr b="1" sz="6000">
              <a:solidFill>
                <a:srgbClr val="22D3E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22D3E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571500" y="2760166"/>
            <a:ext cx="11049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1500" y="744438"/>
            <a:ext cx="49530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Why is Kubernetes inherently vulnerable out of the box?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1746349"/>
            <a:ext cx="52006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THE LARGE ATTACK SURFACE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3127474"/>
            <a:ext cx="49530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By default, Kubernetes prioritizes </a:t>
            </a: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usability over security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 Many distributions ship with permissive settings to help developers get started quickly, but these same settings are dangerous in production.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571500" y="4575274"/>
            <a:ext cx="4953000" cy="135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The complexity of K8s means more moving parts to secure: from the API server and etcd to the network overlays and individual pod runtimes. Without hardening, a single compromised container can potentially lead to a full cluster takeover.</a:t>
            </a:r>
            <a:endParaRPr/>
          </a:p>
        </p:txBody>
      </p:sp>
      <p:pic>
        <p:nvPicPr>
          <p:cNvPr descr="image.png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58330"/>
            <a:ext cx="3492549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358330"/>
            <a:ext cx="3492549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358330"/>
            <a:ext cx="3492549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571500" y="1920180"/>
            <a:ext cx="11049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do we define a "hardened" cluster?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866775" y="3387030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What it is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66775" y="3891855"/>
            <a:ext cx="2901999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The CIS Kubernetes Benchmark is the industry standard for secure configuration. It provides hundreds of specific, actionable checks for your control plane and nodes.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645074" y="3387030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Automated Scanning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4645074" y="3891855"/>
            <a:ext cx="2901999" cy="135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Tools like kube-bench can automatically scan your cluster against these benchmarks and provide a report on what needs fixing.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423374" y="3387030"/>
            <a:ext cx="3047099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Level 1 vs Level 2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423374" y="3891855"/>
            <a:ext cx="2901999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Level 1 is essential for all environments. Level 2 is "Defense in Depth" for highly sensitive environments where performance might be traded for security.</a:t>
            </a:r>
            <a:endParaRPr/>
          </a:p>
        </p:txBody>
      </p:sp>
      <p:pic>
        <p:nvPicPr>
          <p:cNvPr descr="image.png" id="115" name="Google Shape;11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6775" y="269170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6" name="Google Shape;11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5074" y="269170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" name="Google Shape;11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3374" y="2691705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571500" y="88761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THE CIS BENCHMARK STANDARD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571500" y="839688"/>
            <a:ext cx="4953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do we lock the front door of our cluster?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571500" y="1593949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API SERVER HARDENING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571500" y="2517874"/>
            <a:ext cx="4953000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The API Server is the brain of the cluster. If it's exposed, your cluster is gone. Step one is disabling anonymous authentication.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952500" y="3665636"/>
            <a:ext cx="4572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Disable Anonymous Auth: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Ensure --anonymous-auth=false is set to prevent unauthenticated access.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952500" y="4399061"/>
            <a:ext cx="4572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Audit Logging: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Enable verbose audit logs to track who did what, when, and where.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952500" y="5132486"/>
            <a:ext cx="4572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NodeRestriction: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Use this admission controller to limit what a Kubelet can modify.</a:t>
            </a:r>
            <a:endParaRPr/>
          </a:p>
        </p:txBody>
      </p:sp>
      <p:pic>
        <p:nvPicPr>
          <p:cNvPr descr="image.png" id="130" name="Google Shape;1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708499"/>
            <a:ext cx="1619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441924"/>
            <a:ext cx="1333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5175349"/>
            <a:ext cx="180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68710"/>
            <a:ext cx="4419600" cy="4998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0" name="Google Shape;14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6850" y="2068710"/>
            <a:ext cx="6343650" cy="499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571500" y="1630560"/>
            <a:ext cx="11049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What happens if an attacker accesses your database?</a:t>
            </a:r>
            <a:endParaRPr/>
          </a:p>
        </p:txBody>
      </p:sp>
      <p:pic>
        <p:nvPicPr>
          <p:cNvPr descr="image.png" id="142" name="Google Shape;14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2363985"/>
            <a:ext cx="3829050" cy="417909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5572125" y="2630685"/>
            <a:ext cx="604075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Protecting the Secret Store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5572125" y="3135510"/>
            <a:ext cx="5753100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All cluster state, including your Secrets, is stored in etcd. By default, this data is </a:t>
            </a: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unencrypted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on the disk. If someone gets access to the etcd volume, they have your passwords.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5572125" y="4130873"/>
            <a:ext cx="5753100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Implement an EncryptionConfiguration object using providers like aescbc or kms (recommended for production). This ensures that data is encrypted </a:t>
            </a:r>
            <a:r>
              <a:rPr b="0" i="1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before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it hits the disk.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571500" y="88761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ETCD ENCRYPTION AT REST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313211"/>
            <a:ext cx="5381625" cy="2824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3" name="Google Shape;15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875" y="3313211"/>
            <a:ext cx="5381625" cy="282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571500" y="1779686"/>
            <a:ext cx="11049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Who really needs cluster-admin access?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571500" y="2398811"/>
            <a:ext cx="11049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Role-Based Access Control (RBAC) is your primary defense against lateral movement. The golden rule is </a:t>
            </a: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Least Privilege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grant only the permissions required for the specific task.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866775" y="4341911"/>
            <a:ext cx="5030628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Avoid Wildcards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866775" y="4846736"/>
            <a:ext cx="479107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Never use "*" in ClusterRoles. Be explicit about verbs (get, list, watch) and resources (pods, deployments).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6534150" y="4341911"/>
            <a:ext cx="5030628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Service Accounts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534150" y="4846736"/>
            <a:ext cx="4791075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Default service accounts often have too much power. Disable auto-mounting tokens if the pod doesn't need to talk to the API.</a:t>
            </a:r>
            <a:endParaRPr/>
          </a:p>
        </p:txBody>
      </p:sp>
      <p:pic>
        <p:nvPicPr>
          <p:cNvPr descr="image.png" id="160" name="Google Shape;16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775" y="3646586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4150" y="3646586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571500" y="88761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RBAC &amp; LEAST PRIVILEGE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7" name="Google Shape;16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571500" y="392013"/>
            <a:ext cx="4953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How do we stop risky pods from even starting?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571500" y="1146274"/>
            <a:ext cx="52006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POD SECURITY ADMISSION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571500" y="2527399"/>
            <a:ext cx="4953000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Replacing the deprecated Pod Security Policies (PSP), </a:t>
            </a: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Pod Security Admission (PSA)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is the new built-in way to enforce standards.</a:t>
            </a:r>
            <a:endParaRPr/>
          </a:p>
        </p:txBody>
      </p:sp>
      <p:graphicFrame>
        <p:nvGraphicFramePr>
          <p:cNvPr id="171" name="Google Shape;171;p19"/>
          <p:cNvGraphicFramePr/>
          <p:nvPr/>
        </p:nvGraphicFramePr>
        <p:xfrm>
          <a:off x="571500" y="37132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{5E7BC92F-EE7A-448A-8177-41D254F7B950}</a:tableStyleId>
              </a:tblPr>
              <a:tblGrid>
                <a:gridCol w="1065025"/>
                <a:gridCol w="3887975"/>
              </a:tblGrid>
              <a:tr h="45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22D3E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Level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22D3E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Description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Privileged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Unrestricted. Allows known privilege escalations.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Baseline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Prevents known escalations. Minimal restrictions.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50" u="none" cap="none" strike="noStrik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Restricted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50" u="none" cap="none" strike="noStrike">
                          <a:solidFill>
                            <a:srgbClr val="CBD5E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Highly restricted. Best practice for prod workloads.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2" name="Google Shape;172;p19"/>
          <p:cNvSpPr txBox="1"/>
          <p:nvPr/>
        </p:nvSpPr>
        <p:spPr>
          <a:xfrm>
            <a:off x="571500" y="5742086"/>
            <a:ext cx="4953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Apply these via namespace labels: pod-security.kubernetes.io/enforce=restricted.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571500" y="4151411"/>
            <a:ext cx="1065014" cy="1905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1636514" y="4151411"/>
            <a:ext cx="3887985" cy="1905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571500" y="4622899"/>
            <a:ext cx="106501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1636514" y="4622899"/>
            <a:ext cx="38879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71500" y="5080099"/>
            <a:ext cx="106501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1636514" y="5080099"/>
            <a:ext cx="38879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571500" y="5537299"/>
            <a:ext cx="106501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1636514" y="5537299"/>
            <a:ext cx="38879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81" name="Google Shape;18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6" name="Google Shape;1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217961"/>
            <a:ext cx="5381625" cy="2824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8" name="Google Shape;1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875" y="3217961"/>
            <a:ext cx="5381625" cy="282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571500" y="1874936"/>
            <a:ext cx="11049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Can your frontend talk to the database without permission?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571500" y="2494061"/>
            <a:ext cx="11049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 a default K8s setup, </a:t>
            </a: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any pod can talk to any other pod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across the entire cluster. This is an attacker's dream for lateral movement.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866775" y="4246661"/>
            <a:ext cx="5030628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Zero Trust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866775" y="4751486"/>
            <a:ext cx="4791075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Implement a "Deny All" Ingress and Egress policy by default for every namespace. Only explicitly allow the traffic you know is legitimate.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6534150" y="4246661"/>
            <a:ext cx="5030628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2E8F0"/>
                </a:solidFill>
                <a:latin typeface="Urbanist"/>
                <a:ea typeface="Urbanist"/>
                <a:cs typeface="Urbanist"/>
                <a:sym typeface="Urbanist"/>
              </a:rPr>
              <a:t>Visualizing Flow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6534150" y="4751486"/>
            <a:ext cx="4791075" cy="814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Use Network Policies to restrict traffic between tiers (e.g., UI → API → DB) and prevent pods from accessing the Cloud Metadata API.</a:t>
            </a:r>
            <a:endParaRPr/>
          </a:p>
        </p:txBody>
      </p:sp>
      <p:pic>
        <p:nvPicPr>
          <p:cNvPr descr="image.png" id="195" name="Google Shape;19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775" y="3551336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6" name="Google Shape;19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4150" y="3551336"/>
            <a:ext cx="42862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 txBox="1"/>
          <p:nvPr/>
        </p:nvSpPr>
        <p:spPr>
          <a:xfrm>
            <a:off x="571500" y="887610"/>
            <a:ext cx="11601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NETWORK ISOLATION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2" name="Google Shape;2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571500" y="1427857"/>
            <a:ext cx="4953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472B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Do you know what's inside that container?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571500" y="2182117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2D3EE"/>
                </a:solidFill>
                <a:latin typeface="Urbanist"/>
                <a:ea typeface="Urbanist"/>
                <a:cs typeface="Urbanist"/>
                <a:sym typeface="Urbanist"/>
              </a:rPr>
              <a:t>SUPPLY CHAIN SECURITY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952500" y="3077467"/>
            <a:ext cx="4572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Image Signing: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Use tools like </a:t>
            </a:r>
            <a:r>
              <a:rPr b="0" i="1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Cosign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to sign your images and verify them at admission time.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952500" y="3810892"/>
            <a:ext cx="4572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Vulnerability Scanning: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Scan images in your CI/CD pipeline and in your registry for known CVEs.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952500" y="4544317"/>
            <a:ext cx="45720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Admission Webhooks:</a:t>
            </a:r>
            <a:r>
              <a:rPr b="0" i="0" lang="en-US" sz="1425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Block any image that hasn't been scanned or isn't from a trusted internal registry.</a:t>
            </a:r>
            <a:endParaRPr/>
          </a:p>
        </p:txBody>
      </p:sp>
      <p:pic>
        <p:nvPicPr>
          <p:cNvPr descr="image.png" id="208" name="Google Shape;20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120330"/>
            <a:ext cx="180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853755"/>
            <a:ext cx="180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587180"/>
            <a:ext cx="1809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1" name="Google Shape;21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