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Inter SemiBold"/>
      <p:regular r:id="rId19"/>
      <p:bold r:id="rId20"/>
      <p:italic r:id="rId21"/>
      <p:boldItalic r:id="rId22"/>
    </p:embeddedFont>
    <p:embeddedFont>
      <p:font typeface="Inter"/>
      <p:regular r:id="rId23"/>
      <p:bold r:id="rId24"/>
      <p:italic r:id="rId25"/>
      <p:boldItalic r:id="rId26"/>
    </p:embeddedFont>
    <p:embeddedFont>
      <p:font typeface="Urbanis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2AAC15-C960-4E76-A3C8-519B00D92163}">
  <a:tblStyle styleId="{EA2AAC15-C960-4E76-A3C8-519B00D921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.fntdata"/><Relationship Id="rId22" Type="http://schemas.openxmlformats.org/officeDocument/2006/relationships/font" Target="fonts/InterSemiBold-boldItalic.fntdata"/><Relationship Id="rId21" Type="http://schemas.openxmlformats.org/officeDocument/2006/relationships/font" Target="fonts/InterSemiBold-italic.fntdata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boldItalic.fntdata"/><Relationship Id="rId25" Type="http://schemas.openxmlformats.org/officeDocument/2006/relationships/font" Target="fonts/Inter-italic.fntdata"/><Relationship Id="rId28" Type="http://schemas.openxmlformats.org/officeDocument/2006/relationships/font" Target="fonts/Urbanist-bold.fntdata"/><Relationship Id="rId27" Type="http://schemas.openxmlformats.org/officeDocument/2006/relationships/font" Target="fonts/Urbanis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rbanis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Urbanis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Inter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70621" y="1905892"/>
            <a:ext cx="6050756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Observability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Engineering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214687" y="3772792"/>
            <a:ext cx="5762625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AFFDE"/>
                </a:solidFill>
                <a:latin typeface="Inter"/>
                <a:ea typeface="Inter"/>
                <a:cs typeface="Inter"/>
                <a:sym typeface="Inter"/>
              </a:rPr>
              <a:t>From Metrics → Insights → Faster Debugging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214687" y="4770983"/>
            <a:ext cx="57626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Urbanist"/>
                <a:ea typeface="Urbanist"/>
                <a:cs typeface="Urbanist"/>
                <a:sym typeface="Urbanist"/>
              </a:rPr>
              <a:t>METRICS • LOGS • TRACES • SLOs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3" name="Google Shape;2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4" name="Google Shape;2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09700"/>
            <a:ext cx="11049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571500" y="450532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Mean Time To Resolution (MTTR) is the primary metric for engineering efficiency.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571500" y="57150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MTTR REDUCTION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1" name="Google Shape;2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571500" y="1447800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MODERN WORKFLOW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571500" y="2286000"/>
            <a:ext cx="52006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The Debugging Loop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571500" y="269557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 a modern observability environment, debugging shifts from guessing to analyzing. We use rich context to isolate failure domains instantly.</a:t>
            </a:r>
            <a:endParaRPr/>
          </a:p>
        </p:txBody>
      </p:sp>
      <p:pic>
        <p:nvPicPr>
          <p:cNvPr descr="image.png" id="225" name="Google Shape;2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/>
          <p:nvPr/>
        </p:nvSpPr>
        <p:spPr>
          <a:xfrm>
            <a:off x="904875" y="3952875"/>
            <a:ext cx="46196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Alert triggers with trace context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904875" y="4400550"/>
            <a:ext cx="46196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Explore spans to find the slow service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904875" y="4848225"/>
            <a:ext cx="46196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Fix the root cause in minutes</a:t>
            </a: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571500" y="395287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571500" y="440055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571500" y="484822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6" name="Google Shape;2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 txBox="1"/>
          <p:nvPr/>
        </p:nvSpPr>
        <p:spPr>
          <a:xfrm>
            <a:off x="3350656" y="1824930"/>
            <a:ext cx="54906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Questions?</a:t>
            </a: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5715000" y="3120330"/>
            <a:ext cx="762000" cy="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3481387" y="3539430"/>
            <a:ext cx="5229225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Ask better questions. Get better answers.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3481387" y="4537620"/>
            <a:ext cx="5229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295275" y="1819275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PART I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95275" y="3009900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The Paradigm Shift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5619750" y="4105275"/>
            <a:ext cx="952500" cy="381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286000" y="4429125"/>
            <a:ext cx="762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Moving beyond simple monitoring to truly understanding complex system behavior in real-time.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71625"/>
            <a:ext cx="5286375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571625"/>
            <a:ext cx="5286375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962025" y="2762250"/>
            <a:ext cx="4730591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Monitoring (WHEN)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962025" y="3276600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Focuses on known failure modes using predefined thresholds. It tells you that something is broken right now.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724650" y="2762250"/>
            <a:ext cx="4730591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Observability (WHY)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6724650" y="3276600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Focuses on unknown failure modes through data exploration. It allows you to ask why a system is behaving a certain way.</a:t>
            </a:r>
            <a:endParaRPr/>
          </a:p>
        </p:txBody>
      </p:sp>
      <p:pic>
        <p:nvPicPr>
          <p:cNvPr descr="image.png"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009775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295400" y="43815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Dashboards &amp; Alerts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295400" y="4829175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Threshold-based triggers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295400" y="52768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Focus on symptoms</a:t>
            </a:r>
            <a:endParaRPr/>
          </a:p>
        </p:txBody>
      </p:sp>
      <p:pic>
        <p:nvPicPr>
          <p:cNvPr descr="image.png" id="112" name="Google Shape;11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0097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7058025" y="438150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Rich telemetry exploration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7058025" y="4829175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Context-heavy debugging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7058025" y="52768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Focus on causality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962025" y="438150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962025" y="482917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962025" y="527685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6724650" y="438150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6724650" y="4829175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6724650" y="5276850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571500" y="57150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MONITORING VS OBSERVABILITY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295275" y="2124075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PART II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295275" y="3314700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The Three Pillars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5619750" y="4410075"/>
            <a:ext cx="952500" cy="381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95500"/>
            <a:ext cx="349254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095500"/>
            <a:ext cx="349254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095500"/>
            <a:ext cx="3492549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962025" y="3286125"/>
            <a:ext cx="2847074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Metrics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962025" y="3800475"/>
            <a:ext cx="27114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Aggregated numeric data over time. Low overhead, excellent for long-term trends and alerting.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4740324" y="3286125"/>
            <a:ext cx="2847074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Logs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4740324" y="3800475"/>
            <a:ext cx="27114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Discrete events recorded as text. High detail, perfect for understanding local execution context.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8518624" y="3286125"/>
            <a:ext cx="2847074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Traces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8518624" y="3800475"/>
            <a:ext cx="27114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The lifecycle of a request across services. Essential for microservices and bottleneck detection.</a:t>
            </a:r>
            <a:endParaRPr/>
          </a:p>
        </p:txBody>
      </p:sp>
      <p:pic>
        <p:nvPicPr>
          <p:cNvPr descr="image.png" id="145" name="Google Shape;14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025" y="2533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40324" y="2533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18624" y="2533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571500" y="57150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THE TELEMETRY FOUNDATION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4" name="Google Shape;1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94310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71500" y="2366962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Mapping the Journey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571500" y="2776537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Traces connect the dots between isolated services. By assigning a unique ID to every incoming request, we can visualize the entire call chain.</a:t>
            </a:r>
            <a:endParaRPr/>
          </a:p>
        </p:txBody>
      </p:sp>
      <p:pic>
        <p:nvPicPr>
          <p:cNvPr descr="image.png" id="157" name="Google Shape;15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650" y="1952625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904875" y="39766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Identify latency bottlenecks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904875" y="4424362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Visualize service dependencies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904875" y="487203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Pinpoint exact failure points in complex chains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571500" y="3976687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571500" y="4424362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" y="4872037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571500" y="57150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DISTRIBUTED TRACING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9" name="Google Shape;1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295275" y="2124075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PART III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295275" y="3314700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Strategic Frameworks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5619750" y="4410075"/>
            <a:ext cx="952500" cy="381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7" name="Google Shape;1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571500" y="5005387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Choosing the right framework ensures you collect the data that actually matters for your specific stack.</a:t>
            </a:r>
            <a:endParaRPr/>
          </a:p>
        </p:txBody>
      </p:sp>
      <p:graphicFrame>
        <p:nvGraphicFramePr>
          <p:cNvPr id="179" name="Google Shape;179;p20"/>
          <p:cNvGraphicFramePr/>
          <p:nvPr/>
        </p:nvGraphicFramePr>
        <p:xfrm>
          <a:off x="571500" y="21955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{EA2AAC15-C960-4E76-A3C8-519B00D92163}</a:tableStyleId>
              </a:tblPr>
              <a:tblGrid>
                <a:gridCol w="1980450"/>
                <a:gridCol w="4338775"/>
                <a:gridCol w="4729750"/>
              </a:tblGrid>
              <a:tr h="60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Framework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Primary Signals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Best Use Case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RED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Rate, Errors, Duration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Inbound Request Monitoring (APIs)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USE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Utilization, Saturation, Errors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Infrastructure &amp; Hardware Resources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GOLDEN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Latency, Traffic, Errors, Saturation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User-facing Service Health (SRE)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0" name="Google Shape;180;p20"/>
          <p:cNvSpPr/>
          <p:nvPr/>
        </p:nvSpPr>
        <p:spPr>
          <a:xfrm>
            <a:off x="571500" y="2824162"/>
            <a:ext cx="1980455" cy="1905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2551955" y="2824162"/>
            <a:ext cx="4338786" cy="1905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6890742" y="2824162"/>
            <a:ext cx="4729757" cy="1905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571500" y="3429000"/>
            <a:ext cx="1980455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2551955" y="3429000"/>
            <a:ext cx="4338786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6890742" y="3429000"/>
            <a:ext cx="4729757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571500" y="4019550"/>
            <a:ext cx="1980455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2551955" y="4019550"/>
            <a:ext cx="4338786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6890742" y="4019550"/>
            <a:ext cx="4729757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571500" y="4610100"/>
            <a:ext cx="1980455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2551955" y="4610100"/>
            <a:ext cx="4338786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6890742" y="4610100"/>
            <a:ext cx="4729757" cy="9525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571500" y="57150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SIGNAL SELECTION GUIDE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7" name="Google Shape;1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571500" y="2566987"/>
            <a:ext cx="5286375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4.3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571500" y="4757737"/>
            <a:ext cx="52863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Minutes Downtime / Month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6334125" y="2414587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The 99.99% Challenge</a:t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6334125" y="2824162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To achieve four nines of availability, your total downtime allowance is incredibly slim. Observability is the only way to meet these targets by reducing detection time.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6667500" y="3929062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99.9% = 43.8 minutes/month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6667500" y="437673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99.99% = 4.38 minutes/month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6667500" y="4824412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99.999% = 26 seconds/month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6334125" y="3929062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6334125" y="4376737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6334125" y="4824412"/>
            <a:ext cx="19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571500" y="57150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THE COST OF RELIABILITY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