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Poppins"/>
      <p:regular r:id="rId22"/>
      <p:bold r:id="rId23"/>
      <p:italic r:id="rId24"/>
      <p:boldItalic r:id="rId25"/>
    </p:embeddedFont>
    <p:embeddedFont>
      <p:font typeface="Inter"/>
      <p:regular r:id="rId26"/>
      <p:bold r:id="rId27"/>
      <p:italic r:id="rId28"/>
      <p:boldItalic r:id="rId29"/>
    </p:embeddedFont>
    <p:embeddedFont>
      <p:font typeface="JetBrains Mon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DCE3C1-8EBE-424C-998D-FE75E8A19B1E}">
  <a:tblStyle styleId="{74DCE3C1-8EBE-424C-998D-FE75E8A19B1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oppins-regular.fntdata"/><Relationship Id="rId21" Type="http://schemas.openxmlformats.org/officeDocument/2006/relationships/slide" Target="slides/slide15.xml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nter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Inter-italic.fntdata"/><Relationship Id="rId27" Type="http://schemas.openxmlformats.org/officeDocument/2006/relationships/font" Target="fonts/Inter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JetBrainsMono-bold.fntdata"/><Relationship Id="rId30" Type="http://schemas.openxmlformats.org/officeDocument/2006/relationships/font" Target="fonts/JetBrainsMono-regular.fntdata"/><Relationship Id="rId11" Type="http://schemas.openxmlformats.org/officeDocument/2006/relationships/slide" Target="slides/slide5.xml"/><Relationship Id="rId33" Type="http://schemas.openxmlformats.org/officeDocument/2006/relationships/font" Target="fonts/JetBrainsMono-boldItalic.fntdata"/><Relationship Id="rId10" Type="http://schemas.openxmlformats.org/officeDocument/2006/relationships/slide" Target="slides/slide4.xml"/><Relationship Id="rId32" Type="http://schemas.openxmlformats.org/officeDocument/2006/relationships/font" Target="fonts/JetBrainsMon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10" Type="http://schemas.openxmlformats.org/officeDocument/2006/relationships/image" Target="../media/image30.png"/><Relationship Id="rId9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31.png"/><Relationship Id="rId7" Type="http://schemas.openxmlformats.org/officeDocument/2006/relationships/image" Target="../media/image28.png"/><Relationship Id="rId8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325528" y="2405062"/>
            <a:ext cx="754094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Commit to Customer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505075" y="3328987"/>
            <a:ext cx="71818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366F1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The Journey of a Modern Deployment Pipeline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2" name="Google Shape;2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 txBox="1"/>
          <p:nvPr/>
        </p:nvSpPr>
        <p:spPr>
          <a:xfrm>
            <a:off x="3709987" y="1912590"/>
            <a:ext cx="501062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Canary Deployment Traffic Shift</a:t>
            </a:r>
            <a:endParaRPr/>
          </a:p>
        </p:txBody>
      </p:sp>
      <p:pic>
        <p:nvPicPr>
          <p:cNvPr descr="image.png" id="214" name="Google Shape;2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0" y="2560290"/>
            <a:ext cx="8839200" cy="2651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752475" y="5497710"/>
            <a:ext cx="106870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Traffic is gradually shifted from the old version to the new version. If error rates spike, the pipeline triggers an </a:t>
            </a: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automated rollback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Stage 6: Progressive Delivery</a:t>
            </a:r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2" name="Google Shape;22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3" name="Google Shape;22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95550"/>
            <a:ext cx="3492549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4" name="Google Shape;22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495550"/>
            <a:ext cx="3492549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5" name="Google Shape;22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495550"/>
            <a:ext cx="3492549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6" name="Google Shape;226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6775" y="2790825"/>
            <a:ext cx="2901999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/>
          <p:nvPr/>
        </p:nvSpPr>
        <p:spPr>
          <a:xfrm>
            <a:off x="866775" y="4362450"/>
            <a:ext cx="2901999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Metrics: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Real-time tracking of CPU, memory, and latency.</a:t>
            </a:r>
            <a:endParaRPr/>
          </a:p>
        </p:txBody>
      </p:sp>
      <p:sp>
        <p:nvSpPr>
          <p:cNvPr id="228" name="Google Shape;228;p23"/>
          <p:cNvSpPr txBox="1"/>
          <p:nvPr/>
        </p:nvSpPr>
        <p:spPr>
          <a:xfrm>
            <a:off x="4645074" y="3543300"/>
            <a:ext cx="2901999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Logging: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Centralized logs to trace errors across microservices.</a:t>
            </a:r>
            <a:endParaRPr/>
          </a:p>
        </p:txBody>
      </p:sp>
      <p:sp>
        <p:nvSpPr>
          <p:cNvPr id="229" name="Google Shape;229;p23"/>
          <p:cNvSpPr txBox="1"/>
          <p:nvPr/>
        </p:nvSpPr>
        <p:spPr>
          <a:xfrm>
            <a:off x="8423374" y="3543300"/>
            <a:ext cx="2901999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Alerting: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Instant notification when KPIs breach defined thresholds.</a:t>
            </a:r>
            <a:endParaRPr/>
          </a:p>
        </p:txBody>
      </p:sp>
      <p:pic>
        <p:nvPicPr>
          <p:cNvPr descr="image.png" id="230" name="Google Shape;230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6300" y="2800350"/>
            <a:ext cx="2882949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1" name="Google Shape;231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67400" y="28384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2" name="Google Shape;232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674274" y="2838450"/>
            <a:ext cx="4000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Stage 7: Continuous Monitoring</a:t>
            </a:r>
            <a:endParaRPr/>
          </a:p>
        </p:txBody>
      </p:sp>
      <p:sp>
        <p:nvSpPr>
          <p:cNvPr id="234" name="Google Shape;234;p23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9" name="Google Shape;2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0" name="Google Shape;24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524000"/>
            <a:ext cx="11049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4"/>
          <p:cNvSpPr txBox="1"/>
          <p:nvPr/>
        </p:nvSpPr>
        <p:spPr>
          <a:xfrm>
            <a:off x="3138487" y="4852987"/>
            <a:ext cx="591502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Total Journey: 20 Minutes from Commit to Customer</a:t>
            </a:r>
            <a:endParaRPr/>
          </a:p>
        </p:txBody>
      </p:sp>
      <p:sp>
        <p:nvSpPr>
          <p:cNvPr id="242" name="Google Shape;242;p24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Total Lead Time to Production</a:t>
            </a:r>
            <a:endParaRPr/>
          </a:p>
        </p:txBody>
      </p:sp>
      <p:sp>
        <p:nvSpPr>
          <p:cNvPr id="243" name="Google Shape;243;p24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8" name="Google Shape;2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9" name="Google Shape;249;p25"/>
          <p:cNvGraphicFramePr/>
          <p:nvPr/>
        </p:nvGraphicFramePr>
        <p:xfrm>
          <a:off x="571500" y="25479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{74DCE3C1-8EBE-424C-998D-FE75E8A19B1E}</a:tableStyleId>
              </a:tblPr>
              <a:tblGrid>
                <a:gridCol w="3484225"/>
                <a:gridCol w="3577375"/>
                <a:gridCol w="3987400"/>
              </a:tblGrid>
              <a:tr h="54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6366F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Metric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6366F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Manual (Traditional)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6366F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Automated (Modern)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Deploy Frequency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Once per month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Multiple times per day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Lead Time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Weeks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Minutes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MTTR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Hours/Days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Minutes (Auto-rollback)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Change Failure Rate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 (&gt;20%)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8FAF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Low (&lt;5%)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0" name="Google Shape;250;p25"/>
          <p:cNvSpPr/>
          <p:nvPr/>
        </p:nvSpPr>
        <p:spPr>
          <a:xfrm>
            <a:off x="571500" y="3076575"/>
            <a:ext cx="348421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4055715" y="3076575"/>
            <a:ext cx="3577381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7633096" y="3076575"/>
            <a:ext cx="39874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571500" y="3619500"/>
            <a:ext cx="348421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4055715" y="3619500"/>
            <a:ext cx="3577381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7633096" y="3619500"/>
            <a:ext cx="39874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571500" y="4162425"/>
            <a:ext cx="348421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4055715" y="4162425"/>
            <a:ext cx="3577381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7633096" y="4162425"/>
            <a:ext cx="39874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571500" y="4705350"/>
            <a:ext cx="348421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4055715" y="4705350"/>
            <a:ext cx="3577381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7633096" y="4705350"/>
            <a:ext cx="39874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571500" y="5248275"/>
            <a:ext cx="348421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4055715" y="5248275"/>
            <a:ext cx="3577381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7633096" y="5248275"/>
            <a:ext cx="39874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Manual vs. Automated Delivery</a:t>
            </a: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71" name="Google Shape;2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2" name="Google Shape;27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47900"/>
            <a:ext cx="3492549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3" name="Google Shape;27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247900"/>
            <a:ext cx="3492549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4" name="Google Shape;274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247900"/>
            <a:ext cx="3492549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6"/>
          <p:cNvSpPr txBox="1"/>
          <p:nvPr/>
        </p:nvSpPr>
        <p:spPr>
          <a:xfrm>
            <a:off x="794225" y="3295650"/>
            <a:ext cx="30470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Automate Everything</a:t>
            </a:r>
            <a:endParaRPr/>
          </a:p>
        </p:txBody>
      </p:sp>
      <p:sp>
        <p:nvSpPr>
          <p:cNvPr id="276" name="Google Shape;276;p26"/>
          <p:cNvSpPr txBox="1"/>
          <p:nvPr/>
        </p:nvSpPr>
        <p:spPr>
          <a:xfrm>
            <a:off x="866775" y="4352925"/>
            <a:ext cx="290199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If a human has to touch the process, it's a bug that needs fixing.</a:t>
            </a:r>
            <a:endParaRPr/>
          </a:p>
        </p:txBody>
      </p:sp>
      <p:sp>
        <p:nvSpPr>
          <p:cNvPr id="277" name="Google Shape;277;p26"/>
          <p:cNvSpPr txBox="1"/>
          <p:nvPr/>
        </p:nvSpPr>
        <p:spPr>
          <a:xfrm>
            <a:off x="4572524" y="3295650"/>
            <a:ext cx="30470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Fail Fast</a:t>
            </a:r>
            <a:endParaRPr/>
          </a:p>
        </p:txBody>
      </p:sp>
      <p:sp>
        <p:nvSpPr>
          <p:cNvPr id="278" name="Google Shape;278;p26"/>
          <p:cNvSpPr txBox="1"/>
          <p:nvPr/>
        </p:nvSpPr>
        <p:spPr>
          <a:xfrm>
            <a:off x="4645074" y="3895725"/>
            <a:ext cx="290199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Break the build early. Cheap failures in CI prevent expensive failures in Prod.</a:t>
            </a:r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8350824" y="3295650"/>
            <a:ext cx="30470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Version Control</a:t>
            </a:r>
            <a:endParaRPr/>
          </a:p>
        </p:txBody>
      </p:sp>
      <p:sp>
        <p:nvSpPr>
          <p:cNvPr id="280" name="Google Shape;280;p26"/>
          <p:cNvSpPr txBox="1"/>
          <p:nvPr/>
        </p:nvSpPr>
        <p:spPr>
          <a:xfrm>
            <a:off x="8423374" y="3895725"/>
            <a:ext cx="2901999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Code, config, and infra must all be versioned as part of the pipeline.</a:t>
            </a:r>
            <a:endParaRPr/>
          </a:p>
        </p:txBody>
      </p:sp>
      <p:pic>
        <p:nvPicPr>
          <p:cNvPr descr="image.png" id="281" name="Google Shape;281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31950" y="2590800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82" name="Google Shape;282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24550" y="2590800"/>
            <a:ext cx="3429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83" name="Google Shape;283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45699" y="25908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6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Core CI/CD Principles</a:t>
            </a:r>
            <a:endParaRPr/>
          </a:p>
        </p:txBody>
      </p:sp>
      <p:sp>
        <p:nvSpPr>
          <p:cNvPr id="285" name="Google Shape;285;p26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90" name="Google Shape;2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7"/>
          <p:cNvSpPr/>
          <p:nvPr/>
        </p:nvSpPr>
        <p:spPr>
          <a:xfrm>
            <a:off x="1139130" y="337185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7"/>
          <p:cNvSpPr/>
          <p:nvPr/>
        </p:nvSpPr>
        <p:spPr>
          <a:xfrm>
            <a:off x="3083718" y="337185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7"/>
          <p:cNvSpPr/>
          <p:nvPr/>
        </p:nvSpPr>
        <p:spPr>
          <a:xfrm>
            <a:off x="5028307" y="337185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7"/>
          <p:cNvSpPr/>
          <p:nvPr/>
        </p:nvSpPr>
        <p:spPr>
          <a:xfrm>
            <a:off x="6972895" y="337185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8917483" y="337185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7"/>
          <p:cNvSpPr/>
          <p:nvPr/>
        </p:nvSpPr>
        <p:spPr>
          <a:xfrm>
            <a:off x="10862071" y="337185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7"/>
          <p:cNvSpPr txBox="1"/>
          <p:nvPr/>
        </p:nvSpPr>
        <p:spPr>
          <a:xfrm>
            <a:off x="1933575" y="4419600"/>
            <a:ext cx="83248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Don't build everything at once. Start with the "Build" and "Test" phases to gain immediate confidence.</a:t>
            </a:r>
            <a:endParaRPr/>
          </a:p>
        </p:txBody>
      </p:sp>
      <p:sp>
        <p:nvSpPr>
          <p:cNvPr id="298" name="Google Shape;298;p27"/>
          <p:cNvSpPr/>
          <p:nvPr/>
        </p:nvSpPr>
        <p:spPr>
          <a:xfrm>
            <a:off x="571500" y="3448050"/>
            <a:ext cx="11049000" cy="381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7"/>
          <p:cNvSpPr txBox="1"/>
          <p:nvPr/>
        </p:nvSpPr>
        <p:spPr>
          <a:xfrm>
            <a:off x="662880" y="3752850"/>
            <a:ext cx="11430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Step 1: Version Control</a:t>
            </a:r>
            <a:endParaRPr/>
          </a:p>
        </p:txBody>
      </p:sp>
      <p:sp>
        <p:nvSpPr>
          <p:cNvPr id="300" name="Google Shape;300;p27"/>
          <p:cNvSpPr txBox="1"/>
          <p:nvPr/>
        </p:nvSpPr>
        <p:spPr>
          <a:xfrm>
            <a:off x="2607468" y="2857500"/>
            <a:ext cx="11430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Step 2: Automate Build</a:t>
            </a:r>
            <a:endParaRPr/>
          </a:p>
        </p:txBody>
      </p:sp>
      <p:sp>
        <p:nvSpPr>
          <p:cNvPr id="301" name="Google Shape;301;p27"/>
          <p:cNvSpPr txBox="1"/>
          <p:nvPr/>
        </p:nvSpPr>
        <p:spPr>
          <a:xfrm>
            <a:off x="4552057" y="3752850"/>
            <a:ext cx="11430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Step 3: Unit Testing</a:t>
            </a:r>
            <a:endParaRPr/>
          </a:p>
        </p:txBody>
      </p:sp>
      <p:sp>
        <p:nvSpPr>
          <p:cNvPr id="302" name="Google Shape;302;p27"/>
          <p:cNvSpPr txBox="1"/>
          <p:nvPr/>
        </p:nvSpPr>
        <p:spPr>
          <a:xfrm>
            <a:off x="6496645" y="2695575"/>
            <a:ext cx="11430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Step 4: Automated Deploy</a:t>
            </a:r>
            <a:endParaRPr/>
          </a:p>
        </p:txBody>
      </p:sp>
      <p:sp>
        <p:nvSpPr>
          <p:cNvPr id="303" name="Google Shape;303;p27"/>
          <p:cNvSpPr txBox="1"/>
          <p:nvPr/>
        </p:nvSpPr>
        <p:spPr>
          <a:xfrm>
            <a:off x="8441233" y="3752850"/>
            <a:ext cx="11430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Step 5: Monitoring</a:t>
            </a:r>
            <a:endParaRPr/>
          </a:p>
        </p:txBody>
      </p:sp>
      <p:sp>
        <p:nvSpPr>
          <p:cNvPr id="304" name="Google Shape;304;p27"/>
          <p:cNvSpPr txBox="1"/>
          <p:nvPr/>
        </p:nvSpPr>
        <p:spPr>
          <a:xfrm>
            <a:off x="10385821" y="2857500"/>
            <a:ext cx="11430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Step 6: Continuous Opt</a:t>
            </a:r>
            <a:endParaRPr/>
          </a:p>
        </p:txBody>
      </p:sp>
      <p:sp>
        <p:nvSpPr>
          <p:cNvPr id="305" name="Google Shape;305;p27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Building Your Pipeline Roadmap</a:t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" name="Google Shape;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757487"/>
            <a:ext cx="528637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757487"/>
            <a:ext cx="5286375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962025" y="314801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048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EF4444"/>
                </a:solidFill>
                <a:latin typeface="Poppins"/>
                <a:ea typeface="Poppins"/>
                <a:cs typeface="Poppins"/>
                <a:sym typeface="Poppins"/>
              </a:rPr>
              <a:t>Slow &amp; Expensive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62025" y="3748087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Manual verification and hand-offs between teams create bottlenecks, delaying value delivery by days or weeks.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724650" y="314801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048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EF4444"/>
                </a:solidFill>
                <a:latin typeface="Poppins"/>
                <a:ea typeface="Poppins"/>
                <a:cs typeface="Poppins"/>
                <a:sym typeface="Poppins"/>
              </a:rPr>
              <a:t>High Error Rate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6724650" y="3748087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Human interaction with production systems is the #1 cause of outages. "Snowflake" servers lead to inconsistent environments.</a:t>
            </a:r>
            <a:endParaRPr/>
          </a:p>
        </p:txBody>
      </p:sp>
      <p:pic>
        <p:nvPicPr>
          <p:cNvPr descr="image.png" id="98" name="Google Shape;9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025" y="3214687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4650" y="3214687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The Risk of Manual Deployment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395239"/>
            <a:ext cx="5286375" cy="3020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571500" y="2395239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 deployment pipeline is an automated implementation of the process for getting software from control to your users.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571500" y="3052464"/>
            <a:ext cx="52863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It acts as a </a:t>
            </a: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safety filter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 Every change must pass a series of automated gates. If it fails any gate, the journey stops immediately, providing fast feedback to the developer.</a:t>
            </a:r>
            <a:endParaRPr/>
          </a:p>
        </p:txBody>
      </p:sp>
      <p:pic>
        <p:nvPicPr>
          <p:cNvPr descr="image.png" id="110" name="Google Shape;1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3650" y="2404764"/>
            <a:ext cx="5267325" cy="296287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Defining the Automated Pipeline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1139130" y="3243262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2528143" y="3243262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3917156" y="3243262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5306169" y="3243262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6695182" y="3243262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8084194" y="3243262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9473207" y="3243262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10862220" y="3243262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6366F1"/>
          </a:solidFill>
          <a:ln cap="flat" cmpd="sng" w="38100">
            <a:solidFill>
              <a:srgbClr val="0F17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2286000" y="4291012"/>
            <a:ext cx="76200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Each node represents an automated safety gate. Code flows left-to-right, gaining confidence with every successfully passed stage.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571500" y="3319462"/>
            <a:ext cx="11049000" cy="381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62880" y="3624262"/>
            <a:ext cx="1143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Commit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2051893" y="2890837"/>
            <a:ext cx="1143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Build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3440906" y="3624262"/>
            <a:ext cx="1143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Test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4829919" y="2890837"/>
            <a:ext cx="1143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Security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6218932" y="3624262"/>
            <a:ext cx="1143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Staging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7607944" y="2890837"/>
            <a:ext cx="1143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Approval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8996957" y="3624262"/>
            <a:ext cx="1143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Production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10385970" y="2890837"/>
            <a:ext cx="1143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Monitor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The Full Pipeline Lifecycle</a:t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3" name="Google Shape;14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9687" y="2000250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9212" y="2009775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6334125" y="2943225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The Automated Trigger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6334125" y="3543300"/>
            <a:ext cx="52863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Everything starts with a git push. A webhook notifies the CI server, which pulls the latest code and initiates the journey.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6334125" y="4210050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Feedback Loop: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If the code doesn't compile or basic linting fails, the developer is notified within seconds.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Stage 1: The Code Commit</a:t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4" name="Google Shape;1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5" name="Google Shape;15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347912"/>
            <a:ext cx="3492549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6" name="Google Shape;15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347912"/>
            <a:ext cx="3492549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7" name="Google Shape;15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347912"/>
            <a:ext cx="3492549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794225" y="3395662"/>
            <a:ext cx="30470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Dependencies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866775" y="3995737"/>
            <a:ext cx="2901999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Resolving external libraries and locking versions to ensure reproducibility across all environments.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4572524" y="3395662"/>
            <a:ext cx="30470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Compilation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4645074" y="3995737"/>
            <a:ext cx="290199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Transforming source code into executable binaries or optimized assets in a clean environment.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8350824" y="3395662"/>
            <a:ext cx="30470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Artifacts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8423374" y="3995737"/>
            <a:ext cx="2901999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Packaging the build into a Docker image or archive. This "immutable artifact" will move through the remaining stages.</a:t>
            </a:r>
            <a:endParaRPr/>
          </a:p>
        </p:txBody>
      </p:sp>
      <p:pic>
        <p:nvPicPr>
          <p:cNvPr descr="image.png" id="164" name="Google Shape;16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31950" y="2690812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5" name="Google Shape;16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10250" y="2690812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6" name="Google Shape;166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17124" y="2690812"/>
            <a:ext cx="5143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Stage 2: Deterministic Builds</a:t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3" name="Google Shape;17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2238375" y="2990850"/>
            <a:ext cx="81438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Unit Tests: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Validating individual functions in isolation (Fastest).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2238375" y="3486150"/>
            <a:ext cx="81438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Integration Tests: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Ensuring components and databases communicate correctly.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2238375" y="3981450"/>
            <a:ext cx="81438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End-to-End (E2E):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Simulating real user journeys in a browser/app environment.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2238375" y="4476750"/>
            <a:ext cx="81438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Performance: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Checking for latency regressions under simulated load.</a:t>
            </a:r>
            <a:endParaRPr/>
          </a:p>
        </p:txBody>
      </p:sp>
      <p:pic>
        <p:nvPicPr>
          <p:cNvPr descr="image.png" id="178" name="Google Shape;17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0" y="3028950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9" name="Google Shape;17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0" y="3524250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0" name="Google Shape;18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0" y="4019550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1" name="Google Shape;18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0" y="4514850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Stage 3: Multi-Level Testing</a:t>
            </a: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8" name="Google Shape;1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3514725" y="3190875"/>
            <a:ext cx="857250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0" u="none" cap="none" strike="noStrike">
                <a:solidFill>
                  <a:srgbClr val="F59E0B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0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4943475" y="2895600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Critical Vulnerabilities Allowed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4943475" y="3314700"/>
            <a:ext cx="37338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Automated scans check for:</a:t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4943475" y="3714750"/>
            <a:ext cx="37338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• Vulnerable 3rd party dependencies (SCA)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4943475" y="4114800"/>
            <a:ext cx="37338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• Hardcoded secrets and keys in code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4943475" y="4514850"/>
            <a:ext cx="37338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• Static code analysis for quality (SonarQube)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Stage 4: Automated Governance</a:t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571500" y="571500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1" name="Google Shape;20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762000" y="2014537"/>
            <a:ext cx="50006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366F1"/>
                </a:solidFill>
                <a:latin typeface="Poppins"/>
                <a:ea typeface="Poppins"/>
                <a:cs typeface="Poppins"/>
                <a:sym typeface="Poppins"/>
              </a:rPr>
              <a:t>Stage 5: Staging</a:t>
            </a:r>
            <a:endParaRPr/>
          </a:p>
        </p:txBody>
      </p:sp>
      <p:sp>
        <p:nvSpPr>
          <p:cNvPr id="203" name="Google Shape;203;p21"/>
          <p:cNvSpPr/>
          <p:nvPr/>
        </p:nvSpPr>
        <p:spPr>
          <a:xfrm>
            <a:off x="571500" y="2014537"/>
            <a:ext cx="47625" cy="571500"/>
          </a:xfrm>
          <a:prstGeom prst="rect">
            <a:avLst/>
          </a:prstGeom>
          <a:solidFill>
            <a:srgbClr val="636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571500" y="2967037"/>
            <a:ext cx="52006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The Production Mirror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571500" y="3567112"/>
            <a:ext cx="49530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Staging is a production-like environment where the final artifact is deployed for validation.</a:t>
            </a:r>
            <a:endParaRPr/>
          </a:p>
        </p:txBody>
      </p:sp>
      <p:sp>
        <p:nvSpPr>
          <p:cNvPr id="206" name="Google Shape;206;p21"/>
          <p:cNvSpPr txBox="1"/>
          <p:nvPr/>
        </p:nvSpPr>
        <p:spPr>
          <a:xfrm>
            <a:off x="571500" y="4224337"/>
            <a:ext cx="49530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This is where we test configuration, migrations, and environment-specific variables before the final release.</a:t>
            </a:r>
            <a:endParaRPr/>
          </a:p>
        </p:txBody>
      </p:sp>
      <p:pic>
        <p:nvPicPr>
          <p:cNvPr descr="image.png" id="207" name="Google Shape;20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