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embeddedFontLst>
    <p:embeddedFont>
      <p:font typeface="Poppins"/>
      <p:regular r:id="rId24"/>
      <p:bold r:id="rId25"/>
      <p:italic r:id="rId26"/>
      <p:boldItalic r:id="rId27"/>
    </p:embeddedFont>
    <p:embeddedFont>
      <p:font typeface="Lato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Poppins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oppins-italic.fntdata"/><Relationship Id="rId25" Type="http://schemas.openxmlformats.org/officeDocument/2006/relationships/font" Target="fonts/Poppins-bold.fntdata"/><Relationship Id="rId28" Type="http://schemas.openxmlformats.org/officeDocument/2006/relationships/font" Target="fonts/Lato-regular.fntdata"/><Relationship Id="rId27" Type="http://schemas.openxmlformats.org/officeDocument/2006/relationships/font" Target="fonts/Poppi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boldItalic.fntdata"/><Relationship Id="rId30" Type="http://schemas.openxmlformats.org/officeDocument/2006/relationships/font" Target="fonts/La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png"/><Relationship Id="rId4" Type="http://schemas.openxmlformats.org/officeDocument/2006/relationships/image" Target="../media/image26.png"/><Relationship Id="rId9" Type="http://schemas.openxmlformats.org/officeDocument/2006/relationships/image" Target="../media/image38.png"/><Relationship Id="rId5" Type="http://schemas.openxmlformats.org/officeDocument/2006/relationships/image" Target="../media/image32.png"/><Relationship Id="rId6" Type="http://schemas.openxmlformats.org/officeDocument/2006/relationships/image" Target="../media/image28.png"/><Relationship Id="rId7" Type="http://schemas.openxmlformats.org/officeDocument/2006/relationships/image" Target="../media/image30.png"/><Relationship Id="rId8" Type="http://schemas.openxmlformats.org/officeDocument/2006/relationships/image" Target="../media/image4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png"/><Relationship Id="rId4" Type="http://schemas.openxmlformats.org/officeDocument/2006/relationships/image" Target="../media/image3.png"/><Relationship Id="rId5" Type="http://schemas.openxmlformats.org/officeDocument/2006/relationships/image" Target="../media/image3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0.png"/><Relationship Id="rId4" Type="http://schemas.openxmlformats.org/officeDocument/2006/relationships/image" Target="../media/image3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0.png"/><Relationship Id="rId4" Type="http://schemas.openxmlformats.org/officeDocument/2006/relationships/image" Target="../media/image46.png"/><Relationship Id="rId5" Type="http://schemas.openxmlformats.org/officeDocument/2006/relationships/image" Target="../media/image1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0.png"/><Relationship Id="rId4" Type="http://schemas.openxmlformats.org/officeDocument/2006/relationships/image" Target="../media/image3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0.png"/><Relationship Id="rId4" Type="http://schemas.openxmlformats.org/officeDocument/2006/relationships/image" Target="../media/image45.png"/><Relationship Id="rId9" Type="http://schemas.openxmlformats.org/officeDocument/2006/relationships/image" Target="../media/image42.png"/><Relationship Id="rId5" Type="http://schemas.openxmlformats.org/officeDocument/2006/relationships/image" Target="../media/image35.png"/><Relationship Id="rId6" Type="http://schemas.openxmlformats.org/officeDocument/2006/relationships/image" Target="../media/image44.png"/><Relationship Id="rId7" Type="http://schemas.openxmlformats.org/officeDocument/2006/relationships/image" Target="../media/image39.png"/><Relationship Id="rId8" Type="http://schemas.openxmlformats.org/officeDocument/2006/relationships/image" Target="../media/image4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0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0.png"/><Relationship Id="rId4" Type="http://schemas.openxmlformats.org/officeDocument/2006/relationships/image" Target="../media/image4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0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14.png"/><Relationship Id="rId8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0.png"/><Relationship Id="rId4" Type="http://schemas.openxmlformats.org/officeDocument/2006/relationships/image" Target="../media/image3.png"/><Relationship Id="rId5" Type="http://schemas.openxmlformats.org/officeDocument/2006/relationships/image" Target="../media/image1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0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18.png"/><Relationship Id="rId7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0.png"/><Relationship Id="rId4" Type="http://schemas.openxmlformats.org/officeDocument/2006/relationships/image" Target="../media/image27.png"/><Relationship Id="rId5" Type="http://schemas.openxmlformats.org/officeDocument/2006/relationships/image" Target="../media/image16.png"/><Relationship Id="rId6" Type="http://schemas.openxmlformats.org/officeDocument/2006/relationships/image" Target="../media/image13.png"/><Relationship Id="rId7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png"/><Relationship Id="rId4" Type="http://schemas.openxmlformats.org/officeDocument/2006/relationships/image" Target="../media/image24.png"/><Relationship Id="rId5" Type="http://schemas.openxmlformats.org/officeDocument/2006/relationships/image" Target="../media/image1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Relationship Id="rId4" Type="http://schemas.openxmlformats.org/officeDocument/2006/relationships/image" Target="../media/image36.png"/><Relationship Id="rId5" Type="http://schemas.openxmlformats.org/officeDocument/2006/relationships/image" Target="../media/image31.png"/><Relationship Id="rId6" Type="http://schemas.openxmlformats.org/officeDocument/2006/relationships/image" Target="../media/image22.png"/><Relationship Id="rId7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385536" y="2236440"/>
            <a:ext cx="7420927" cy="670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From </a:t>
            </a:r>
            <a:r>
              <a:rPr b="1" i="0" lang="en-US" sz="4800" u="none" cap="none" strike="noStrike">
                <a:solidFill>
                  <a:srgbClr val="00A1C9"/>
                </a:solidFill>
                <a:latin typeface="Poppins"/>
                <a:ea typeface="Poppins"/>
                <a:cs typeface="Poppins"/>
                <a:sym typeface="Poppins"/>
              </a:rPr>
              <a:t>Chaos</a:t>
            </a:r>
            <a:r>
              <a:rPr b="1" i="0" lang="en-US" sz="48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 to </a:t>
            </a:r>
            <a:r>
              <a:rPr b="1" i="0" lang="en-US" sz="4800" u="none" cap="none" strike="noStrike">
                <a:solidFill>
                  <a:srgbClr val="00A1C9"/>
                </a:solidFill>
                <a:latin typeface="Poppins"/>
                <a:ea typeface="Poppins"/>
                <a:cs typeface="Poppins"/>
                <a:sym typeface="Poppins"/>
              </a:rPr>
              <a:t>Control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2562225" y="3097410"/>
            <a:ext cx="70675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 Blueprint for Scalable AWS Security: Network, Identity, and IaC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2562225" y="3840360"/>
            <a:ext cx="706755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Mohammad Abu Mattar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2562225" y="4211835"/>
            <a:ext cx="70675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00A1C9"/>
                </a:solidFill>
                <a:latin typeface="Lato"/>
                <a:ea typeface="Lato"/>
                <a:cs typeface="Lato"/>
                <a:sym typeface="Lato"/>
              </a:rPr>
              <a:t>Cloud Architect &amp; Security Specialist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26" name="Google Shape;22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2"/>
          <p:cNvSpPr/>
          <p:nvPr/>
        </p:nvSpPr>
        <p:spPr>
          <a:xfrm>
            <a:off x="5381625" y="2976562"/>
            <a:ext cx="1428750" cy="381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2"/>
          <p:cNvSpPr txBox="1"/>
          <p:nvPr/>
        </p:nvSpPr>
        <p:spPr>
          <a:xfrm>
            <a:off x="1809750" y="3300412"/>
            <a:ext cx="9001125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Identity: The Real Control Layer</a:t>
            </a:r>
            <a:endParaRPr/>
          </a:p>
        </p:txBody>
      </p:sp>
      <p:sp>
        <p:nvSpPr>
          <p:cNvPr id="229" name="Google Shape;229;p22"/>
          <p:cNvSpPr txBox="1"/>
          <p:nvPr/>
        </p:nvSpPr>
        <p:spPr>
          <a:xfrm>
            <a:off x="1809750" y="3633787"/>
            <a:ext cx="85725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In modern cloud environments, the identity is the new perimeter. Access management is the most critical security control.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34" name="Google Shape;234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5" name="Google Shape;23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381250"/>
            <a:ext cx="3492549" cy="3095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6" name="Google Shape;236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49799" y="2381250"/>
            <a:ext cx="3492549" cy="3095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7" name="Google Shape;237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8099" y="2381250"/>
            <a:ext cx="3492549" cy="30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23"/>
          <p:cNvSpPr txBox="1"/>
          <p:nvPr/>
        </p:nvSpPr>
        <p:spPr>
          <a:xfrm>
            <a:off x="784223" y="357187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Use Roles</a:t>
            </a:r>
            <a:endParaRPr/>
          </a:p>
        </p:txBody>
      </p:sp>
      <p:sp>
        <p:nvSpPr>
          <p:cNvPr id="239" name="Google Shape;239;p23"/>
          <p:cNvSpPr txBox="1"/>
          <p:nvPr/>
        </p:nvSpPr>
        <p:spPr>
          <a:xfrm>
            <a:off x="857250" y="4114800"/>
            <a:ext cx="2921049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Eliminate long-term access keys. Use IAM Roles with OIDC or SSO.</a:t>
            </a:r>
            <a:endParaRPr/>
          </a:p>
        </p:txBody>
      </p:sp>
      <p:sp>
        <p:nvSpPr>
          <p:cNvPr id="240" name="Google Shape;240;p23"/>
          <p:cNvSpPr txBox="1"/>
          <p:nvPr/>
        </p:nvSpPr>
        <p:spPr>
          <a:xfrm>
            <a:off x="4562523" y="357187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Enforce MFA</a:t>
            </a:r>
            <a:endParaRPr/>
          </a:p>
        </p:txBody>
      </p:sp>
      <p:sp>
        <p:nvSpPr>
          <p:cNvPr id="241" name="Google Shape;241;p23"/>
          <p:cNvSpPr txBox="1"/>
          <p:nvPr/>
        </p:nvSpPr>
        <p:spPr>
          <a:xfrm>
            <a:off x="4635549" y="4114800"/>
            <a:ext cx="2921049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MFA must be mandatory for all human identities and console access.</a:t>
            </a:r>
            <a:endParaRPr/>
          </a:p>
        </p:txBody>
      </p:sp>
      <p:sp>
        <p:nvSpPr>
          <p:cNvPr id="242" name="Google Shape;242;p23"/>
          <p:cNvSpPr txBox="1"/>
          <p:nvPr/>
        </p:nvSpPr>
        <p:spPr>
          <a:xfrm>
            <a:off x="8340822" y="357187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Access Analyzer</a:t>
            </a:r>
            <a:endParaRPr/>
          </a:p>
        </p:txBody>
      </p:sp>
      <p:sp>
        <p:nvSpPr>
          <p:cNvPr id="243" name="Google Shape;243;p23"/>
          <p:cNvSpPr txBox="1"/>
          <p:nvPr/>
        </p:nvSpPr>
        <p:spPr>
          <a:xfrm>
            <a:off x="8413849" y="4114800"/>
            <a:ext cx="2921049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Continuous monitoring to detect unintended public or cross-account access.</a:t>
            </a:r>
            <a:endParaRPr/>
          </a:p>
        </p:txBody>
      </p:sp>
      <p:pic>
        <p:nvPicPr>
          <p:cNvPr descr="image.png" id="244" name="Google Shape;244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17662" y="2809875"/>
            <a:ext cx="600075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45" name="Google Shape;245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57875" y="2809875"/>
            <a:ext cx="476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46" name="Google Shape;246;p2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636174" y="2809875"/>
            <a:ext cx="476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23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IAM Scaling Best Practices</a:t>
            </a:r>
            <a:endParaRPr/>
          </a:p>
        </p:txBody>
      </p:sp>
      <p:sp>
        <p:nvSpPr>
          <p:cNvPr id="248" name="Google Shape;248;p23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53" name="Google Shape;2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54" name="Google Shape;254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1785937"/>
            <a:ext cx="5238750" cy="428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24"/>
          <p:cNvSpPr txBox="1"/>
          <p:nvPr/>
        </p:nvSpPr>
        <p:spPr>
          <a:xfrm>
            <a:off x="571500" y="2714625"/>
            <a:ext cx="55006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SCPs &amp; Boundaries</a:t>
            </a:r>
            <a:endParaRPr/>
          </a:p>
        </p:txBody>
      </p:sp>
      <p:sp>
        <p:nvSpPr>
          <p:cNvPr id="256" name="Google Shape;256;p24"/>
          <p:cNvSpPr txBox="1"/>
          <p:nvPr/>
        </p:nvSpPr>
        <p:spPr>
          <a:xfrm>
            <a:off x="571500" y="3257550"/>
            <a:ext cx="523875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Service Control Policies (SCPs):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Define the maximum available permissions for an account. Prevent disabling of CloudTrail or GuardDuty.</a:t>
            </a:r>
            <a:endParaRPr/>
          </a:p>
        </p:txBody>
      </p:sp>
      <p:sp>
        <p:nvSpPr>
          <p:cNvPr id="257" name="Google Shape;257;p24"/>
          <p:cNvSpPr txBox="1"/>
          <p:nvPr/>
        </p:nvSpPr>
        <p:spPr>
          <a:xfrm>
            <a:off x="571500" y="4200525"/>
            <a:ext cx="523875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Permission Boundaries: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Delegate IAM management to developers while ensuring they cannot escalate their own privileges.</a:t>
            </a:r>
            <a:endParaRPr/>
          </a:p>
        </p:txBody>
      </p:sp>
      <p:pic>
        <p:nvPicPr>
          <p:cNvPr descr="image.png" id="258" name="Google Shape;258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91275" y="1795462"/>
            <a:ext cx="5219700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24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Enforcing Global Guardrails</a:t>
            </a:r>
            <a:endParaRPr/>
          </a:p>
        </p:txBody>
      </p:sp>
      <p:sp>
        <p:nvSpPr>
          <p:cNvPr id="260" name="Google Shape;260;p24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65" name="Google Shape;26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66" name="Google Shape;266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1833562"/>
            <a:ext cx="5238750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67" name="Google Shape;267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1833562"/>
            <a:ext cx="5238750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68" name="Google Shape;268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4214812"/>
            <a:ext cx="5238750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69" name="Google Shape;269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4214812"/>
            <a:ext cx="5238750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5"/>
          <p:cNvSpPr txBox="1"/>
          <p:nvPr/>
        </p:nvSpPr>
        <p:spPr>
          <a:xfrm>
            <a:off x="866775" y="212883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56565"/>
                </a:solidFill>
                <a:latin typeface="Poppins"/>
                <a:ea typeface="Poppins"/>
                <a:cs typeface="Poppins"/>
                <a:sym typeface="Poppins"/>
              </a:rPr>
              <a:t>Untraceable Changes</a:t>
            </a:r>
            <a:endParaRPr/>
          </a:p>
        </p:txBody>
      </p:sp>
      <p:sp>
        <p:nvSpPr>
          <p:cNvPr id="271" name="Google Shape;271;p25"/>
          <p:cNvSpPr txBox="1"/>
          <p:nvPr/>
        </p:nvSpPr>
        <p:spPr>
          <a:xfrm>
            <a:off x="866775" y="2671762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Who changed the SG rule at 3 AM? Without IaC, audit logs in CloudTrail are reactive, not proactive.</a:t>
            </a:r>
            <a:endParaRPr/>
          </a:p>
        </p:txBody>
      </p:sp>
      <p:sp>
        <p:nvSpPr>
          <p:cNvPr id="272" name="Google Shape;272;p25"/>
          <p:cNvSpPr txBox="1"/>
          <p:nvPr/>
        </p:nvSpPr>
        <p:spPr>
          <a:xfrm>
            <a:off x="6677025" y="212883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56565"/>
                </a:solidFill>
                <a:latin typeface="Poppins"/>
                <a:ea typeface="Poppins"/>
                <a:cs typeface="Poppins"/>
                <a:sym typeface="Poppins"/>
              </a:rPr>
              <a:t>No Rollback</a:t>
            </a:r>
            <a:endParaRPr/>
          </a:p>
        </p:txBody>
      </p:sp>
      <p:sp>
        <p:nvSpPr>
          <p:cNvPr id="273" name="Google Shape;273;p25"/>
          <p:cNvSpPr txBox="1"/>
          <p:nvPr/>
        </p:nvSpPr>
        <p:spPr>
          <a:xfrm>
            <a:off x="6677025" y="2671762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Misconfigured a policy? Manual restoration is slow and error-prone compared to a simple git revert.</a:t>
            </a:r>
            <a:endParaRPr/>
          </a:p>
        </p:txBody>
      </p:sp>
      <p:sp>
        <p:nvSpPr>
          <p:cNvPr id="274" name="Google Shape;274;p25"/>
          <p:cNvSpPr txBox="1"/>
          <p:nvPr/>
        </p:nvSpPr>
        <p:spPr>
          <a:xfrm>
            <a:off x="866775" y="451008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56565"/>
                </a:solidFill>
                <a:latin typeface="Poppins"/>
                <a:ea typeface="Poppins"/>
                <a:cs typeface="Poppins"/>
                <a:sym typeface="Poppins"/>
              </a:rPr>
              <a:t>Inconsistent Env</a:t>
            </a:r>
            <a:endParaRPr/>
          </a:p>
        </p:txBody>
      </p:sp>
      <p:sp>
        <p:nvSpPr>
          <p:cNvPr id="275" name="Google Shape;275;p25"/>
          <p:cNvSpPr txBox="1"/>
          <p:nvPr/>
        </p:nvSpPr>
        <p:spPr>
          <a:xfrm>
            <a:off x="866775" y="5053012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Scaling to 50 accounts manually is impossible. Drift is guaranteed without automated baselines.</a:t>
            </a:r>
            <a:endParaRPr/>
          </a:p>
        </p:txBody>
      </p:sp>
      <p:sp>
        <p:nvSpPr>
          <p:cNvPr id="276" name="Google Shape;276;p25"/>
          <p:cNvSpPr txBox="1"/>
          <p:nvPr/>
        </p:nvSpPr>
        <p:spPr>
          <a:xfrm>
            <a:off x="6677025" y="451008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56565"/>
                </a:solidFill>
                <a:latin typeface="Poppins"/>
                <a:ea typeface="Poppins"/>
                <a:cs typeface="Poppins"/>
                <a:sym typeface="Poppins"/>
              </a:rPr>
              <a:t>Human Error</a:t>
            </a:r>
            <a:endParaRPr/>
          </a:p>
        </p:txBody>
      </p:sp>
      <p:sp>
        <p:nvSpPr>
          <p:cNvPr id="277" name="Google Shape;277;p25"/>
          <p:cNvSpPr txBox="1"/>
          <p:nvPr/>
        </p:nvSpPr>
        <p:spPr>
          <a:xfrm>
            <a:off x="6677025" y="5053012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Typing a CIDR block wrong (0.0.0.0/0 vs 10.0.0.0/8) leads to instant high-risk exposure.</a:t>
            </a:r>
            <a:endParaRPr/>
          </a:p>
        </p:txBody>
      </p:sp>
      <p:sp>
        <p:nvSpPr>
          <p:cNvPr id="278" name="Google Shape;278;p25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The Failures of the Console</a:t>
            </a:r>
            <a:endParaRPr/>
          </a:p>
        </p:txBody>
      </p:sp>
      <p:sp>
        <p:nvSpPr>
          <p:cNvPr id="279" name="Google Shape;279;p25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84" name="Google Shape;28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26"/>
          <p:cNvSpPr txBox="1"/>
          <p:nvPr/>
        </p:nvSpPr>
        <p:spPr>
          <a:xfrm>
            <a:off x="809625" y="571500"/>
            <a:ext cx="4950618" cy="1238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Terraform for Security</a:t>
            </a:r>
            <a:endParaRPr/>
          </a:p>
        </p:txBody>
      </p:sp>
      <p:sp>
        <p:nvSpPr>
          <p:cNvPr id="286" name="Google Shape;286;p26"/>
          <p:cNvSpPr/>
          <p:nvPr/>
        </p:nvSpPr>
        <p:spPr>
          <a:xfrm>
            <a:off x="571500" y="571500"/>
            <a:ext cx="76200" cy="123825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87" name="Google Shape;287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26"/>
          <p:cNvSpPr txBox="1"/>
          <p:nvPr/>
        </p:nvSpPr>
        <p:spPr>
          <a:xfrm>
            <a:off x="1462087" y="2947987"/>
            <a:ext cx="3330416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Infrastructure as Code</a:t>
            </a:r>
            <a:endParaRPr/>
          </a:p>
        </p:txBody>
      </p:sp>
      <p:sp>
        <p:nvSpPr>
          <p:cNvPr id="289" name="Google Shape;289;p26"/>
          <p:cNvSpPr txBox="1"/>
          <p:nvPr/>
        </p:nvSpPr>
        <p:spPr>
          <a:xfrm>
            <a:off x="571500" y="3490912"/>
            <a:ext cx="495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Transform security policies into versioned, reviewable, and repeatable artifacts.</a:t>
            </a:r>
            <a:endParaRPr/>
          </a:p>
        </p:txBody>
      </p:sp>
      <p:sp>
        <p:nvSpPr>
          <p:cNvPr id="290" name="Google Shape;290;p26"/>
          <p:cNvSpPr txBox="1"/>
          <p:nvPr/>
        </p:nvSpPr>
        <p:spPr>
          <a:xfrm>
            <a:off x="1138237" y="4319587"/>
            <a:ext cx="38195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PR Reviews: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Peer review all SG changes.</a:t>
            </a:r>
            <a:endParaRPr/>
          </a:p>
        </p:txBody>
      </p:sp>
      <p:sp>
        <p:nvSpPr>
          <p:cNvPr id="291" name="Google Shape;291;p26"/>
          <p:cNvSpPr txBox="1"/>
          <p:nvPr/>
        </p:nvSpPr>
        <p:spPr>
          <a:xfrm>
            <a:off x="1138237" y="4681537"/>
            <a:ext cx="38195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State Management: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Single source of truth.</a:t>
            </a:r>
            <a:endParaRPr/>
          </a:p>
        </p:txBody>
      </p:sp>
      <p:sp>
        <p:nvSpPr>
          <p:cNvPr id="292" name="Google Shape;292;p26"/>
          <p:cNvSpPr txBox="1"/>
          <p:nvPr/>
        </p:nvSpPr>
        <p:spPr>
          <a:xfrm>
            <a:off x="1138237" y="5043487"/>
            <a:ext cx="38195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Preview: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Run 'terraform plan' to see impact.</a:t>
            </a:r>
            <a:endParaRPr/>
          </a:p>
        </p:txBody>
      </p:sp>
      <p:pic>
        <p:nvPicPr>
          <p:cNvPr descr="image.png" id="293" name="Google Shape;293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38237" y="4362450"/>
            <a:ext cx="17145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94" name="Google Shape;294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38237" y="4724400"/>
            <a:ext cx="17145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95" name="Google Shape;295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38237" y="5086350"/>
            <a:ext cx="17145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300" name="Google Shape;30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01" name="Google Shape;30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819400"/>
            <a:ext cx="5238750" cy="2219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02" name="Google Shape;302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2819400"/>
            <a:ext cx="5238750" cy="22193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27"/>
          <p:cNvSpPr txBox="1"/>
          <p:nvPr/>
        </p:nvSpPr>
        <p:spPr>
          <a:xfrm>
            <a:off x="866775" y="3114675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Folder-Based</a:t>
            </a:r>
            <a:endParaRPr/>
          </a:p>
        </p:txBody>
      </p:sp>
      <p:sp>
        <p:nvSpPr>
          <p:cNvPr id="304" name="Google Shape;304;p27"/>
          <p:cNvSpPr txBox="1"/>
          <p:nvPr/>
        </p:nvSpPr>
        <p:spPr>
          <a:xfrm>
            <a:off x="866775" y="3657600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Explicit separation (env/prod, env/dev). Highly visible, distinct state files, and clear hierarchy.</a:t>
            </a:r>
            <a:endParaRPr/>
          </a:p>
        </p:txBody>
      </p:sp>
      <p:sp>
        <p:nvSpPr>
          <p:cNvPr id="305" name="Google Shape;305;p27"/>
          <p:cNvSpPr txBox="1"/>
          <p:nvPr/>
        </p:nvSpPr>
        <p:spPr>
          <a:xfrm>
            <a:off x="866775" y="4333875"/>
            <a:ext cx="46482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00A1C9"/>
                </a:solidFill>
                <a:latin typeface="Lato"/>
                <a:ea typeface="Lato"/>
                <a:cs typeface="Lato"/>
                <a:sym typeface="Lato"/>
              </a:rPr>
              <a:t>Best for: Complex environments.</a:t>
            </a:r>
            <a:endParaRPr/>
          </a:p>
        </p:txBody>
      </p:sp>
      <p:sp>
        <p:nvSpPr>
          <p:cNvPr id="306" name="Google Shape;306;p27"/>
          <p:cNvSpPr txBox="1"/>
          <p:nvPr/>
        </p:nvSpPr>
        <p:spPr>
          <a:xfrm>
            <a:off x="6677025" y="3114675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Workspaces</a:t>
            </a:r>
            <a:endParaRPr/>
          </a:p>
        </p:txBody>
      </p:sp>
      <p:sp>
        <p:nvSpPr>
          <p:cNvPr id="307" name="Google Shape;307;p27"/>
          <p:cNvSpPr txBox="1"/>
          <p:nvPr/>
        </p:nvSpPr>
        <p:spPr>
          <a:xfrm>
            <a:off x="6677025" y="3657600"/>
            <a:ext cx="46482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Managed via CLI. Uses same code for all envs. State is stored together but isolated by name.</a:t>
            </a:r>
            <a:endParaRPr/>
          </a:p>
        </p:txBody>
      </p:sp>
      <p:sp>
        <p:nvSpPr>
          <p:cNvPr id="308" name="Google Shape;308;p27"/>
          <p:cNvSpPr txBox="1"/>
          <p:nvPr/>
        </p:nvSpPr>
        <p:spPr>
          <a:xfrm>
            <a:off x="6677025" y="4333875"/>
            <a:ext cx="46482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00A1C9"/>
                </a:solidFill>
                <a:latin typeface="Lato"/>
                <a:ea typeface="Lato"/>
                <a:cs typeface="Lato"/>
                <a:sym typeface="Lato"/>
              </a:rPr>
              <a:t>Best for: Identical dev/stage copies.</a:t>
            </a:r>
            <a:endParaRPr/>
          </a:p>
        </p:txBody>
      </p:sp>
      <p:sp>
        <p:nvSpPr>
          <p:cNvPr id="309" name="Google Shape;309;p27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Scaling Terraform Environments</a:t>
            </a:r>
            <a:endParaRPr/>
          </a:p>
        </p:txBody>
      </p:sp>
      <p:sp>
        <p:nvSpPr>
          <p:cNvPr id="310" name="Google Shape;310;p27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315" name="Google Shape;31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16" name="Google Shape;316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428875"/>
            <a:ext cx="3492549" cy="3000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17" name="Google Shape;317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49799" y="2428875"/>
            <a:ext cx="3492549" cy="3000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18" name="Google Shape;318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8099" y="2428875"/>
            <a:ext cx="3492549" cy="3000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19" name="Google Shape;319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51000" y="2809875"/>
            <a:ext cx="53340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8"/>
          <p:cNvSpPr txBox="1"/>
          <p:nvPr/>
        </p:nvSpPr>
        <p:spPr>
          <a:xfrm>
            <a:off x="784223" y="3524250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Shared Modules</a:t>
            </a:r>
            <a:endParaRPr/>
          </a:p>
        </p:txBody>
      </p:sp>
      <p:sp>
        <p:nvSpPr>
          <p:cNvPr id="321" name="Google Shape;321;p28"/>
          <p:cNvSpPr txBox="1"/>
          <p:nvPr/>
        </p:nvSpPr>
        <p:spPr>
          <a:xfrm>
            <a:off x="857250" y="4067175"/>
            <a:ext cx="2921049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Standardize security group templates and IAM roles in central git repos.</a:t>
            </a:r>
            <a:endParaRPr/>
          </a:p>
        </p:txBody>
      </p:sp>
      <p:pic>
        <p:nvPicPr>
          <p:cNvPr descr="image.png" id="322" name="Google Shape;322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57875" y="2809875"/>
            <a:ext cx="476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28"/>
          <p:cNvSpPr txBox="1"/>
          <p:nvPr/>
        </p:nvSpPr>
        <p:spPr>
          <a:xfrm>
            <a:off x="4562523" y="3524250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Variable Injection</a:t>
            </a:r>
            <a:endParaRPr/>
          </a:p>
        </p:txBody>
      </p:sp>
      <p:sp>
        <p:nvSpPr>
          <p:cNvPr id="324" name="Google Shape;324;p28"/>
          <p:cNvSpPr txBox="1"/>
          <p:nvPr/>
        </p:nvSpPr>
        <p:spPr>
          <a:xfrm>
            <a:off x="4635549" y="4067175"/>
            <a:ext cx="2921049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Use .tfvars files to differentiate env CIDR blocks and naming conventions.</a:t>
            </a:r>
            <a:endParaRPr/>
          </a:p>
        </p:txBody>
      </p:sp>
      <p:pic>
        <p:nvPicPr>
          <p:cNvPr descr="image.png" id="325" name="Google Shape;325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636174" y="2809875"/>
            <a:ext cx="476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28"/>
          <p:cNvSpPr txBox="1"/>
          <p:nvPr/>
        </p:nvSpPr>
        <p:spPr>
          <a:xfrm>
            <a:off x="8340822" y="3524250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CI/CD Logic</a:t>
            </a:r>
            <a:endParaRPr/>
          </a:p>
        </p:txBody>
      </p:sp>
      <p:sp>
        <p:nvSpPr>
          <p:cNvPr id="327" name="Google Shape;327;p28"/>
          <p:cNvSpPr txBox="1"/>
          <p:nvPr/>
        </p:nvSpPr>
        <p:spPr>
          <a:xfrm>
            <a:off x="8413849" y="4067175"/>
            <a:ext cx="2921049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Central pipeline (GitLab/GitHub Actions) for policy-as-code linting and deployment.</a:t>
            </a:r>
            <a:endParaRPr/>
          </a:p>
        </p:txBody>
      </p:sp>
      <p:sp>
        <p:nvSpPr>
          <p:cNvPr id="328" name="Google Shape;328;p28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The Modular Security Pattern</a:t>
            </a:r>
            <a:endParaRPr/>
          </a:p>
        </p:txBody>
      </p:sp>
      <p:sp>
        <p:nvSpPr>
          <p:cNvPr id="329" name="Google Shape;329;p28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334" name="Google Shape;33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29"/>
          <p:cNvSpPr txBox="1"/>
          <p:nvPr/>
        </p:nvSpPr>
        <p:spPr>
          <a:xfrm>
            <a:off x="571500" y="2319337"/>
            <a:ext cx="52387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01</a:t>
            </a:r>
            <a:endParaRPr/>
          </a:p>
        </p:txBody>
      </p:sp>
      <p:sp>
        <p:nvSpPr>
          <p:cNvPr id="336" name="Google Shape;336;p29"/>
          <p:cNvSpPr txBox="1"/>
          <p:nvPr/>
        </p:nvSpPr>
        <p:spPr>
          <a:xfrm>
            <a:off x="571500" y="3462337"/>
            <a:ext cx="523875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A1C9"/>
                </a:solidFill>
                <a:latin typeface="Lato"/>
                <a:ea typeface="Lato"/>
                <a:cs typeface="Lato"/>
                <a:sym typeface="Lato"/>
              </a:rPr>
              <a:t>Centralize Policy</a:t>
            </a:r>
            <a:endParaRPr/>
          </a:p>
        </p:txBody>
      </p:sp>
      <p:sp>
        <p:nvSpPr>
          <p:cNvPr id="337" name="Google Shape;337;p29"/>
          <p:cNvSpPr txBox="1"/>
          <p:nvPr/>
        </p:nvSpPr>
        <p:spPr>
          <a:xfrm>
            <a:off x="571500" y="4024312"/>
            <a:ext cx="52387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02</a:t>
            </a:r>
            <a:endParaRPr/>
          </a:p>
        </p:txBody>
      </p:sp>
      <p:sp>
        <p:nvSpPr>
          <p:cNvPr id="338" name="Google Shape;338;p29"/>
          <p:cNvSpPr txBox="1"/>
          <p:nvPr/>
        </p:nvSpPr>
        <p:spPr>
          <a:xfrm>
            <a:off x="571500" y="5167312"/>
            <a:ext cx="523875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A1C9"/>
                </a:solidFill>
                <a:latin typeface="Lato"/>
                <a:ea typeface="Lato"/>
                <a:cs typeface="Lato"/>
                <a:sym typeface="Lato"/>
              </a:rPr>
              <a:t>Security as Code</a:t>
            </a:r>
            <a:endParaRPr/>
          </a:p>
        </p:txBody>
      </p:sp>
      <p:sp>
        <p:nvSpPr>
          <p:cNvPr id="339" name="Google Shape;339;p29"/>
          <p:cNvSpPr txBox="1"/>
          <p:nvPr/>
        </p:nvSpPr>
        <p:spPr>
          <a:xfrm>
            <a:off x="6381750" y="2643187"/>
            <a:ext cx="55006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The Control Blueprint</a:t>
            </a:r>
            <a:endParaRPr/>
          </a:p>
        </p:txBody>
      </p:sp>
      <p:sp>
        <p:nvSpPr>
          <p:cNvPr id="340" name="Google Shape;340;p29"/>
          <p:cNvSpPr txBox="1"/>
          <p:nvPr/>
        </p:nvSpPr>
        <p:spPr>
          <a:xfrm>
            <a:off x="6381750" y="3186112"/>
            <a:ext cx="523875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1. Centralize Policy, Distribute Enforcement: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Manage rules via Firewall Manager, but let them run at the VPC edge.</a:t>
            </a:r>
            <a:endParaRPr/>
          </a:p>
        </p:txBody>
      </p:sp>
      <p:sp>
        <p:nvSpPr>
          <p:cNvPr id="341" name="Google Shape;341;p29"/>
          <p:cNvSpPr txBox="1"/>
          <p:nvPr/>
        </p:nvSpPr>
        <p:spPr>
          <a:xfrm>
            <a:off x="6381750" y="3862387"/>
            <a:ext cx="523875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2. Everything as Code: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If it's not in Git, it doesn't exist. Automate baselines for all new accounts.</a:t>
            </a:r>
            <a:endParaRPr/>
          </a:p>
        </p:txBody>
      </p:sp>
      <p:sp>
        <p:nvSpPr>
          <p:cNvPr id="342" name="Google Shape;342;p29"/>
          <p:cNvSpPr txBox="1"/>
          <p:nvPr/>
        </p:nvSpPr>
        <p:spPr>
          <a:xfrm>
            <a:off x="6381750" y="4538662"/>
            <a:ext cx="523875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3. Identity-First: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Shift from network perimeters to strong identity validation (Zero Trust).</a:t>
            </a:r>
            <a:endParaRPr/>
          </a:p>
        </p:txBody>
      </p:sp>
      <p:sp>
        <p:nvSpPr>
          <p:cNvPr id="343" name="Google Shape;343;p29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Three Principles of Scale</a:t>
            </a:r>
            <a:endParaRPr/>
          </a:p>
        </p:txBody>
      </p:sp>
      <p:sp>
        <p:nvSpPr>
          <p:cNvPr id="344" name="Google Shape;344;p29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349" name="Google Shape;34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350" name="Google Shape;350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1775" y="2786062"/>
            <a:ext cx="6648450" cy="2381250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30"/>
          <p:cNvSpPr txBox="1"/>
          <p:nvPr/>
        </p:nvSpPr>
        <p:spPr>
          <a:xfrm>
            <a:off x="2605563" y="900112"/>
            <a:ext cx="6980872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From Chaos to Control</a:t>
            </a:r>
            <a:endParaRPr/>
          </a:p>
        </p:txBody>
      </p:sp>
      <p:sp>
        <p:nvSpPr>
          <p:cNvPr id="352" name="Google Shape;352;p30"/>
          <p:cNvSpPr txBox="1"/>
          <p:nvPr/>
        </p:nvSpPr>
        <p:spPr>
          <a:xfrm>
            <a:off x="2771775" y="2043112"/>
            <a:ext cx="66484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Scalable AWS Security is a continuous journey, not a project.</a:t>
            </a:r>
            <a:endParaRPr/>
          </a:p>
        </p:txBody>
      </p:sp>
      <p:sp>
        <p:nvSpPr>
          <p:cNvPr id="353" name="Google Shape;353;p30"/>
          <p:cNvSpPr txBox="1"/>
          <p:nvPr/>
        </p:nvSpPr>
        <p:spPr>
          <a:xfrm>
            <a:off x="2771775" y="5548312"/>
            <a:ext cx="66484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Thank You! | Questions?</a:t>
            </a:r>
            <a:endParaRPr/>
          </a:p>
        </p:txBody>
      </p:sp>
      <p:sp>
        <p:nvSpPr>
          <p:cNvPr id="354" name="Google Shape;354;p30"/>
          <p:cNvSpPr txBox="1"/>
          <p:nvPr/>
        </p:nvSpPr>
        <p:spPr>
          <a:xfrm>
            <a:off x="3200400" y="3167062"/>
            <a:ext cx="6130766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Action Items:</a:t>
            </a:r>
            <a:endParaRPr/>
          </a:p>
        </p:txBody>
      </p:sp>
      <p:sp>
        <p:nvSpPr>
          <p:cNvPr id="355" name="Google Shape;355;p30"/>
          <p:cNvSpPr txBox="1"/>
          <p:nvPr/>
        </p:nvSpPr>
        <p:spPr>
          <a:xfrm>
            <a:off x="3467100" y="3776662"/>
            <a:ext cx="114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356" name="Google Shape;356;p30"/>
          <p:cNvSpPr txBox="1"/>
          <p:nvPr/>
        </p:nvSpPr>
        <p:spPr>
          <a:xfrm>
            <a:off x="3581400" y="3776662"/>
            <a:ext cx="54578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143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Adopt </a:t>
            </a: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AWS Firewall Manager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for multi-account consistency.</a:t>
            </a:r>
            <a:endParaRPr/>
          </a:p>
        </p:txBody>
      </p:sp>
      <p:sp>
        <p:nvSpPr>
          <p:cNvPr id="357" name="Google Shape;357;p30"/>
          <p:cNvSpPr txBox="1"/>
          <p:nvPr/>
        </p:nvSpPr>
        <p:spPr>
          <a:xfrm>
            <a:off x="3467100" y="4043362"/>
            <a:ext cx="114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358" name="Google Shape;358;p30"/>
          <p:cNvSpPr txBox="1"/>
          <p:nvPr/>
        </p:nvSpPr>
        <p:spPr>
          <a:xfrm>
            <a:off x="3581400" y="4043362"/>
            <a:ext cx="54578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143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Migrate all Security Groups and IAM Roles to </a:t>
            </a: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Terraform Modules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/>
          </a:p>
        </p:txBody>
      </p:sp>
      <p:sp>
        <p:nvSpPr>
          <p:cNvPr id="359" name="Google Shape;359;p30"/>
          <p:cNvSpPr txBox="1"/>
          <p:nvPr/>
        </p:nvSpPr>
        <p:spPr>
          <a:xfrm>
            <a:off x="3467100" y="4310062"/>
            <a:ext cx="1143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360" name="Google Shape;360;p30"/>
          <p:cNvSpPr txBox="1"/>
          <p:nvPr/>
        </p:nvSpPr>
        <p:spPr>
          <a:xfrm>
            <a:off x="3581400" y="4310062"/>
            <a:ext cx="54578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143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Enforce </a:t>
            </a:r>
            <a:r>
              <a:rPr b="1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Identity Federation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and MFA across the organization.</a:t>
            </a:r>
            <a:endParaRPr/>
          </a:p>
        </p:txBody>
      </p:sp>
      <p:sp>
        <p:nvSpPr>
          <p:cNvPr id="361" name="Google Shape;361;p30"/>
          <p:cNvSpPr txBox="1"/>
          <p:nvPr/>
        </p:nvSpPr>
        <p:spPr>
          <a:xfrm>
            <a:off x="9648825" y="6410325"/>
            <a:ext cx="1971675" cy="161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50" u="none" cap="none" strike="noStrike">
                <a:solidFill>
                  <a:srgbClr val="4A5568"/>
                </a:solidFill>
                <a:latin typeface="Lato"/>
                <a:ea typeface="Lato"/>
                <a:cs typeface="Lato"/>
                <a:sym typeface="Lato"/>
              </a:rPr>
              <a:t>Contact: Mohammad Abu Mattar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4" name="Google Shape;9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1566862"/>
            <a:ext cx="5238750" cy="2076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5" name="Google Shape;9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1566862"/>
            <a:ext cx="5238750" cy="2076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6" name="Google Shape;9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4214812"/>
            <a:ext cx="5238750" cy="2076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7" name="Google Shape;9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4214812"/>
            <a:ext cx="5238750" cy="20764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866775" y="186213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Configuration Drift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866775" y="2405062"/>
            <a:ext cx="4648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Manual updates lead to inconsistent environments. "Staging" and "Production" security settings diverge over time, creating hidden vulnerabilities.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6677025" y="186213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Visibility Gap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677025" y="2405062"/>
            <a:ext cx="4648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Scaling to dozens of accounts makes centralized logging and threat detection nearly impossible without specialized multi-account tools.</a:t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866775" y="451008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Manual Bottlenecks</a:t>
            </a:r>
            <a:endParaRPr/>
          </a:p>
        </p:txBody>
      </p:sp>
      <p:sp>
        <p:nvSpPr>
          <p:cNvPr id="103" name="Google Shape;103;p14"/>
          <p:cNvSpPr txBox="1"/>
          <p:nvPr/>
        </p:nvSpPr>
        <p:spPr>
          <a:xfrm>
            <a:off x="866775" y="5053012"/>
            <a:ext cx="4648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Security teams become a bottleneck for developers, leading to shadow IT or bypassing controls for the sake of speed.</a:t>
            </a:r>
            <a:endParaRPr/>
          </a:p>
        </p:txBody>
      </p:sp>
      <p:sp>
        <p:nvSpPr>
          <p:cNvPr id="104" name="Google Shape;104;p14"/>
          <p:cNvSpPr txBox="1"/>
          <p:nvPr/>
        </p:nvSpPr>
        <p:spPr>
          <a:xfrm>
            <a:off x="6677025" y="4510087"/>
            <a:ext cx="488061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Blast Radius</a:t>
            </a:r>
            <a:endParaRPr/>
          </a:p>
        </p:txBody>
      </p:sp>
      <p:sp>
        <p:nvSpPr>
          <p:cNvPr id="105" name="Google Shape;105;p14"/>
          <p:cNvSpPr txBox="1"/>
          <p:nvPr/>
        </p:nvSpPr>
        <p:spPr>
          <a:xfrm>
            <a:off x="6677025" y="5053012"/>
            <a:ext cx="4648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Poorly defined boundaries mean a single compromised credential or misconfigured security group can affect entire business units.</a:t>
            </a:r>
            <a:endParaRPr/>
          </a:p>
        </p:txBody>
      </p:sp>
      <p:sp>
        <p:nvSpPr>
          <p:cNvPr id="106" name="Google Shape;106;p14"/>
          <p:cNvSpPr txBox="1"/>
          <p:nvPr/>
        </p:nvSpPr>
        <p:spPr>
          <a:xfrm>
            <a:off x="809625" y="566737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The Challenge of Security at Scale</a:t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71500" y="566737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>
            <a:off x="1809750" y="2569071"/>
            <a:ext cx="9048750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Fragmented Ownership: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Different teams configuring local environments without central standards.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1809750" y="3447157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Non-Standard Baselines: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Every VPC having a different "standard" for entry/exit points.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1809750" y="4005262"/>
            <a:ext cx="9048750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Manual Review Cycle: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Security verified at the end of a sprint rather than during the build phase.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1809750" y="4883348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Policy Inconsistency: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IAM policies and SCPs applied haphazardly across accounts.</a:t>
            </a:r>
            <a:endParaRPr/>
          </a:p>
        </p:txBody>
      </p:sp>
      <p:pic>
        <p:nvPicPr>
          <p:cNvPr descr="image.png" id="117" name="Google Shape;117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2611933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8" name="Google Shape;118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3490019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9" name="Google Shape;11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4048125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0" name="Google Shape;12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4926210"/>
            <a:ext cx="266700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Why Traditional Security Fails</a:t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7" name="Google Shape;12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8" name="Google Shape;12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514600"/>
            <a:ext cx="3492549" cy="2828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9" name="Google Shape;12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49799" y="2514600"/>
            <a:ext cx="3492549" cy="28289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0" name="Google Shape;130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8099" y="2514600"/>
            <a:ext cx="3492549" cy="282892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6"/>
          <p:cNvSpPr txBox="1"/>
          <p:nvPr/>
        </p:nvSpPr>
        <p:spPr>
          <a:xfrm>
            <a:off x="784223" y="370522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Network Security</a:t>
            </a:r>
            <a:endParaRPr/>
          </a:p>
        </p:txBody>
      </p:sp>
      <p:sp>
        <p:nvSpPr>
          <p:cNvPr id="132" name="Google Shape;132;p16"/>
          <p:cNvSpPr txBox="1"/>
          <p:nvPr/>
        </p:nvSpPr>
        <p:spPr>
          <a:xfrm>
            <a:off x="857250" y="4248150"/>
            <a:ext cx="2921049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Layered defense from VPC boundaries to specific instances.</a:t>
            </a:r>
            <a:endParaRPr/>
          </a:p>
        </p:txBody>
      </p:sp>
      <p:sp>
        <p:nvSpPr>
          <p:cNvPr id="133" name="Google Shape;133;p16"/>
          <p:cNvSpPr txBox="1"/>
          <p:nvPr/>
        </p:nvSpPr>
        <p:spPr>
          <a:xfrm>
            <a:off x="4562523" y="370522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Identity Layer</a:t>
            </a:r>
            <a:endParaRPr/>
          </a:p>
        </p:txBody>
      </p:sp>
      <p:sp>
        <p:nvSpPr>
          <p:cNvPr id="134" name="Google Shape;134;p16"/>
          <p:cNvSpPr txBox="1"/>
          <p:nvPr/>
        </p:nvSpPr>
        <p:spPr>
          <a:xfrm>
            <a:off x="4635549" y="4248150"/>
            <a:ext cx="2921049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Centralized IAM and Least Privilege enforcement.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8340822" y="3705225"/>
            <a:ext cx="306710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Infra as Code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8413849" y="4248150"/>
            <a:ext cx="2921049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Automated deployment, versioning, and drift detection.</a:t>
            </a:r>
            <a:endParaRPr/>
          </a:p>
        </p:txBody>
      </p:sp>
      <p:pic>
        <p:nvPicPr>
          <p:cNvPr descr="image.png" id="137" name="Google Shape;137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17662" y="2943225"/>
            <a:ext cx="600075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8" name="Google Shape;138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29300" y="2943225"/>
            <a:ext cx="53340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9" name="Google Shape;139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574262" y="2943225"/>
            <a:ext cx="600075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6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The Three Pillars of Scalability</a:t>
            </a:r>
            <a:endParaRPr/>
          </a:p>
        </p:txBody>
      </p:sp>
      <p:sp>
        <p:nvSpPr>
          <p:cNvPr id="141" name="Google Shape;141;p16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6" name="Google Shape;14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7" name="Google Shape;14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1785937"/>
            <a:ext cx="5238750" cy="428625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7"/>
          <p:cNvSpPr txBox="1"/>
          <p:nvPr/>
        </p:nvSpPr>
        <p:spPr>
          <a:xfrm>
            <a:off x="571500" y="2695575"/>
            <a:ext cx="55006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Defense in Depth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571500" y="4486275"/>
            <a:ext cx="523875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Combining these layers ensures that even if one control fails, others remain to mitigate risk.</a:t>
            </a:r>
            <a:endParaRPr/>
          </a:p>
        </p:txBody>
      </p:sp>
      <p:pic>
        <p:nvPicPr>
          <p:cNvPr descr="image.png" id="150" name="Google Shape;150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91275" y="1795462"/>
            <a:ext cx="5219700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7"/>
          <p:cNvSpPr txBox="1"/>
          <p:nvPr/>
        </p:nvSpPr>
        <p:spPr>
          <a:xfrm>
            <a:off x="571500" y="3248025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1. VPC Boundaries: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Strict ingress/egress CIDR blocks.</a:t>
            </a:r>
            <a:endParaRPr/>
          </a:p>
        </p:txBody>
      </p:sp>
      <p:sp>
        <p:nvSpPr>
          <p:cNvPr id="152" name="Google Shape;152;p17"/>
          <p:cNvSpPr txBox="1"/>
          <p:nvPr/>
        </p:nvSpPr>
        <p:spPr>
          <a:xfrm>
            <a:off x="571500" y="3657600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2. Network ACLs: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Stateless subnet protection.</a:t>
            </a:r>
            <a:endParaRPr/>
          </a:p>
        </p:txBody>
      </p:sp>
      <p:sp>
        <p:nvSpPr>
          <p:cNvPr id="153" name="Google Shape;153;p17"/>
          <p:cNvSpPr txBox="1"/>
          <p:nvPr/>
        </p:nvSpPr>
        <p:spPr>
          <a:xfrm>
            <a:off x="571500" y="4067175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3. Security Groups:</a:t>
            </a: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Stateful instance-level rules.</a:t>
            </a:r>
            <a:endParaRPr/>
          </a:p>
        </p:txBody>
      </p:sp>
      <p:sp>
        <p:nvSpPr>
          <p:cNvPr id="154" name="Google Shape;154;p17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Foundations: Layered Networking</a:t>
            </a:r>
            <a:endParaRPr/>
          </a:p>
        </p:txBody>
      </p:sp>
      <p:sp>
        <p:nvSpPr>
          <p:cNvPr id="155" name="Google Shape;155;p17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60" name="Google Shape;16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8"/>
          <p:cNvSpPr txBox="1"/>
          <p:nvPr/>
        </p:nvSpPr>
        <p:spPr>
          <a:xfrm>
            <a:off x="1809750" y="2889051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Stateful Enforcement: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Return traffic is automatically allowed, simplifying rule sets.</a:t>
            </a:r>
            <a:endParaRPr/>
          </a:p>
        </p:txBody>
      </p:sp>
      <p:sp>
        <p:nvSpPr>
          <p:cNvPr id="162" name="Google Shape;162;p18"/>
          <p:cNvSpPr txBox="1"/>
          <p:nvPr/>
        </p:nvSpPr>
        <p:spPr>
          <a:xfrm>
            <a:off x="1809750" y="3447157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ENI Attachment: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Acts at the interface level, providing micro-segmentation capabilities.</a:t>
            </a:r>
            <a:endParaRPr/>
          </a:p>
        </p:txBody>
      </p:sp>
      <p:sp>
        <p:nvSpPr>
          <p:cNvPr id="163" name="Google Shape;163;p18"/>
          <p:cNvSpPr txBox="1"/>
          <p:nvPr/>
        </p:nvSpPr>
        <p:spPr>
          <a:xfrm>
            <a:off x="1809750" y="4005262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Allow Rules Only: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Implicitly denies everything else, following zero-trust principles.</a:t>
            </a:r>
            <a:endParaRPr/>
          </a:p>
        </p:txBody>
      </p:sp>
      <p:sp>
        <p:nvSpPr>
          <p:cNvPr id="164" name="Google Shape;164;p18"/>
          <p:cNvSpPr txBox="1"/>
          <p:nvPr/>
        </p:nvSpPr>
        <p:spPr>
          <a:xfrm>
            <a:off x="1809750" y="4563367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Reference-able: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Allows rules based on other Security Groups (e.g., LB to App).</a:t>
            </a:r>
            <a:endParaRPr/>
          </a:p>
        </p:txBody>
      </p:sp>
      <p:pic>
        <p:nvPicPr>
          <p:cNvPr descr="image.png" id="165" name="Google Shape;16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2931914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6" name="Google Shape;166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33500" y="3490019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7" name="Google Shape;167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3500" y="4048125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8" name="Google Shape;168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33500" y="4606230"/>
            <a:ext cx="33337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8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Security Groups: The Last Mile</a:t>
            </a:r>
            <a:endParaRPr/>
          </a:p>
        </p:txBody>
      </p:sp>
      <p:sp>
        <p:nvSpPr>
          <p:cNvPr id="170" name="Google Shape;170;p18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75" name="Google Shape;1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9"/>
          <p:cNvSpPr txBox="1"/>
          <p:nvPr/>
        </p:nvSpPr>
        <p:spPr>
          <a:xfrm>
            <a:off x="1809750" y="2889051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Stateless Filter: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Must explicitly allow both inbound and outbound traffic.</a:t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1809750" y="3447157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Subnet-Level: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Applies to all resources within the subnet, creating a perimeter.</a:t>
            </a:r>
            <a:endParaRPr/>
          </a:p>
        </p:txBody>
      </p:sp>
      <p:sp>
        <p:nvSpPr>
          <p:cNvPr id="178" name="Google Shape;178;p19"/>
          <p:cNvSpPr txBox="1"/>
          <p:nvPr/>
        </p:nvSpPr>
        <p:spPr>
          <a:xfrm>
            <a:off x="1809750" y="4005262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Ordered Execution: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Rules processed from lowest to highest; first match wins.</a:t>
            </a:r>
            <a:endParaRPr/>
          </a:p>
        </p:txBody>
      </p:sp>
      <p:sp>
        <p:nvSpPr>
          <p:cNvPr id="179" name="Google Shape;179;p19"/>
          <p:cNvSpPr txBox="1"/>
          <p:nvPr/>
        </p:nvSpPr>
        <p:spPr>
          <a:xfrm>
            <a:off x="1809750" y="4563367"/>
            <a:ext cx="9048750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Deny Capability:</a:t>
            </a:r>
            <a:r>
              <a:rPr b="0" i="0" lang="en-US" sz="18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 Ideal for blocking specific malicious IP ranges or known bad actors.</a:t>
            </a:r>
            <a:endParaRPr/>
          </a:p>
        </p:txBody>
      </p:sp>
      <p:pic>
        <p:nvPicPr>
          <p:cNvPr descr="image.png" id="180" name="Google Shape;180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2931914"/>
            <a:ext cx="238125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1" name="Google Shape;181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33500" y="3490019"/>
            <a:ext cx="3048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2" name="Google Shape;182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3500" y="4048125"/>
            <a:ext cx="266700" cy="2762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3" name="Google Shape;183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33500" y="4606230"/>
            <a:ext cx="266700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9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NACLs: Stateless Protection</a:t>
            </a:r>
            <a:endParaRPr/>
          </a:p>
        </p:txBody>
      </p:sp>
      <p:sp>
        <p:nvSpPr>
          <p:cNvPr id="185" name="Google Shape;185;p19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90" name="Google Shape;19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0"/>
          <p:cNvSpPr txBox="1"/>
          <p:nvPr/>
        </p:nvSpPr>
        <p:spPr>
          <a:xfrm>
            <a:off x="809625" y="571500"/>
            <a:ext cx="4950618" cy="1238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AWS Network Firewall</a:t>
            </a:r>
            <a:endParaRPr/>
          </a:p>
        </p:txBody>
      </p:sp>
      <p:sp>
        <p:nvSpPr>
          <p:cNvPr id="192" name="Google Shape;192;p20"/>
          <p:cNvSpPr/>
          <p:nvPr/>
        </p:nvSpPr>
        <p:spPr>
          <a:xfrm>
            <a:off x="571500" y="571500"/>
            <a:ext cx="76200" cy="123825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93" name="Google Shape;19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0"/>
          <p:cNvSpPr txBox="1"/>
          <p:nvPr/>
        </p:nvSpPr>
        <p:spPr>
          <a:xfrm>
            <a:off x="1176337" y="3090862"/>
            <a:ext cx="3930491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Advanced L3-L7 Protection</a:t>
            </a:r>
            <a:endParaRPr/>
          </a:p>
        </p:txBody>
      </p:sp>
      <p:sp>
        <p:nvSpPr>
          <p:cNvPr id="195" name="Google Shape;195;p20"/>
          <p:cNvSpPr txBox="1"/>
          <p:nvPr/>
        </p:nvSpPr>
        <p:spPr>
          <a:xfrm>
            <a:off x="571500" y="3633787"/>
            <a:ext cx="495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Goes beyond port/protocol filtering with deep packet inspection (DPI).</a:t>
            </a:r>
            <a:endParaRPr/>
          </a:p>
        </p:txBody>
      </p:sp>
      <p:sp>
        <p:nvSpPr>
          <p:cNvPr id="196" name="Google Shape;196;p20"/>
          <p:cNvSpPr txBox="1"/>
          <p:nvPr/>
        </p:nvSpPr>
        <p:spPr>
          <a:xfrm>
            <a:off x="1690687" y="4462462"/>
            <a:ext cx="27146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Domain/FQDN Filtering</a:t>
            </a:r>
            <a:endParaRPr/>
          </a:p>
        </p:txBody>
      </p:sp>
      <p:sp>
        <p:nvSpPr>
          <p:cNvPr id="197" name="Google Shape;197;p20"/>
          <p:cNvSpPr txBox="1"/>
          <p:nvPr/>
        </p:nvSpPr>
        <p:spPr>
          <a:xfrm>
            <a:off x="1690687" y="4729162"/>
            <a:ext cx="27146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Intrusion Prevention (IPS/IDS)</a:t>
            </a:r>
            <a:endParaRPr/>
          </a:p>
        </p:txBody>
      </p:sp>
      <p:sp>
        <p:nvSpPr>
          <p:cNvPr id="198" name="Google Shape;198;p20"/>
          <p:cNvSpPr txBox="1"/>
          <p:nvPr/>
        </p:nvSpPr>
        <p:spPr>
          <a:xfrm>
            <a:off x="1690687" y="4995862"/>
            <a:ext cx="27146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Centralized Inspection Pattern</a:t>
            </a:r>
            <a:endParaRPr/>
          </a:p>
        </p:txBody>
      </p:sp>
      <p:pic>
        <p:nvPicPr>
          <p:cNvPr descr="image.png" id="199" name="Google Shape;199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90687" y="4505325"/>
            <a:ext cx="17145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0" name="Google Shape;200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90687" y="4772025"/>
            <a:ext cx="17145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1" name="Google Shape;201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90687" y="5038725"/>
            <a:ext cx="17145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2F3E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6" name="Google Shape;20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7" name="Google Shape;20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2827585"/>
            <a:ext cx="5238750" cy="220280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1"/>
          <p:cNvSpPr txBox="1"/>
          <p:nvPr/>
        </p:nvSpPr>
        <p:spPr>
          <a:xfrm>
            <a:off x="571500" y="2743200"/>
            <a:ext cx="55006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Global Policy Enforcement</a:t>
            </a:r>
            <a:endParaRPr/>
          </a:p>
        </p:txBody>
      </p:sp>
      <p:sp>
        <p:nvSpPr>
          <p:cNvPr id="209" name="Google Shape;209;p21"/>
          <p:cNvSpPr txBox="1"/>
          <p:nvPr/>
        </p:nvSpPr>
        <p:spPr>
          <a:xfrm>
            <a:off x="571500" y="3286125"/>
            <a:ext cx="523875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Scaling security requires central authority. Firewall Manager allows you to:</a:t>
            </a:r>
            <a:endParaRPr/>
          </a:p>
        </p:txBody>
      </p:sp>
      <p:sp>
        <p:nvSpPr>
          <p:cNvPr id="210" name="Google Shape;210;p21"/>
          <p:cNvSpPr txBox="1"/>
          <p:nvPr/>
        </p:nvSpPr>
        <p:spPr>
          <a:xfrm>
            <a:off x="6677025" y="3122860"/>
            <a:ext cx="4880610" cy="180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9900"/>
                </a:solidFill>
                <a:latin typeface="Lato"/>
                <a:ea typeface="Lato"/>
                <a:cs typeface="Lato"/>
                <a:sym typeface="Lato"/>
              </a:rPr>
              <a:t>Compliance Summary</a:t>
            </a:r>
            <a:endParaRPr/>
          </a:p>
        </p:txBody>
      </p:sp>
      <p:sp>
        <p:nvSpPr>
          <p:cNvPr id="211" name="Google Shape;211;p21"/>
          <p:cNvSpPr txBox="1"/>
          <p:nvPr/>
        </p:nvSpPr>
        <p:spPr>
          <a:xfrm>
            <a:off x="6677025" y="3506390"/>
            <a:ext cx="46482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100+ Accounts Secured</a:t>
            </a:r>
            <a:endParaRPr/>
          </a:p>
        </p:txBody>
      </p:sp>
      <p:sp>
        <p:nvSpPr>
          <p:cNvPr id="212" name="Google Shape;212;p21"/>
          <p:cNvSpPr txBox="1"/>
          <p:nvPr/>
        </p:nvSpPr>
        <p:spPr>
          <a:xfrm>
            <a:off x="6677025" y="3915965"/>
            <a:ext cx="46482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Zero Manual SG Creation</a:t>
            </a:r>
            <a:endParaRPr/>
          </a:p>
        </p:txBody>
      </p:sp>
      <p:sp>
        <p:nvSpPr>
          <p:cNvPr id="213" name="Google Shape;213;p21"/>
          <p:cNvSpPr txBox="1"/>
          <p:nvPr/>
        </p:nvSpPr>
        <p:spPr>
          <a:xfrm>
            <a:off x="6677025" y="4325540"/>
            <a:ext cx="46482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100% Policy Consistency</a:t>
            </a:r>
            <a:endParaRPr/>
          </a:p>
        </p:txBody>
      </p:sp>
      <p:sp>
        <p:nvSpPr>
          <p:cNvPr id="214" name="Google Shape;214;p21"/>
          <p:cNvSpPr txBox="1"/>
          <p:nvPr/>
        </p:nvSpPr>
        <p:spPr>
          <a:xfrm>
            <a:off x="571500" y="3971925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05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Push WAF/SG/Firewall policies to all accounts.</a:t>
            </a:r>
            <a:endParaRPr/>
          </a:p>
        </p:txBody>
      </p:sp>
      <p:sp>
        <p:nvSpPr>
          <p:cNvPr id="215" name="Google Shape;215;p21"/>
          <p:cNvSpPr txBox="1"/>
          <p:nvPr/>
        </p:nvSpPr>
        <p:spPr>
          <a:xfrm>
            <a:off x="571500" y="4333875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05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Monitor non-compliance in real-time.</a:t>
            </a:r>
            <a:endParaRPr/>
          </a:p>
        </p:txBody>
      </p:sp>
      <p:sp>
        <p:nvSpPr>
          <p:cNvPr id="216" name="Google Shape;216;p21"/>
          <p:cNvSpPr txBox="1"/>
          <p:nvPr/>
        </p:nvSpPr>
        <p:spPr>
          <a:xfrm>
            <a:off x="571500" y="4695825"/>
            <a:ext cx="52387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050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D5DBDB"/>
                </a:solidFill>
                <a:latin typeface="Lato"/>
                <a:ea typeface="Lato"/>
                <a:cs typeface="Lato"/>
                <a:sym typeface="Lato"/>
              </a:rPr>
              <a:t>Automatically remediate drift.</a:t>
            </a:r>
            <a:endParaRPr/>
          </a:p>
        </p:txBody>
      </p:sp>
      <p:pic>
        <p:nvPicPr>
          <p:cNvPr descr="image.png" id="217" name="Google Shape;217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4014787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8" name="Google Shape;218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4376737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9" name="Google Shape;219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1500" y="4738687"/>
            <a:ext cx="190500" cy="200025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1"/>
          <p:cNvSpPr txBox="1"/>
          <p:nvPr/>
        </p:nvSpPr>
        <p:spPr>
          <a:xfrm>
            <a:off x="809625" y="571500"/>
            <a:ext cx="11351418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FF9900"/>
                </a:solidFill>
                <a:latin typeface="Poppins"/>
                <a:ea typeface="Poppins"/>
                <a:cs typeface="Poppins"/>
                <a:sym typeface="Poppins"/>
              </a:rPr>
              <a:t>AWS Firewall Manager</a:t>
            </a:r>
            <a:endParaRPr/>
          </a:p>
        </p:txBody>
      </p:sp>
      <p:sp>
        <p:nvSpPr>
          <p:cNvPr id="221" name="Google Shape;221;p21"/>
          <p:cNvSpPr/>
          <p:nvPr/>
        </p:nvSpPr>
        <p:spPr>
          <a:xfrm>
            <a:off x="571500" y="571500"/>
            <a:ext cx="76200" cy="61912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